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85" r:id="rId2"/>
    <p:sldId id="386" r:id="rId3"/>
    <p:sldId id="427" r:id="rId4"/>
    <p:sldId id="433" r:id="rId5"/>
    <p:sldId id="425" r:id="rId6"/>
    <p:sldId id="348" r:id="rId7"/>
    <p:sldId id="401" r:id="rId8"/>
    <p:sldId id="435" r:id="rId9"/>
    <p:sldId id="352" r:id="rId10"/>
    <p:sldId id="394" r:id="rId11"/>
    <p:sldId id="350" r:id="rId12"/>
    <p:sldId id="366" r:id="rId13"/>
    <p:sldId id="405" r:id="rId14"/>
    <p:sldId id="367" r:id="rId15"/>
    <p:sldId id="395" r:id="rId16"/>
    <p:sldId id="354" r:id="rId17"/>
    <p:sldId id="355" r:id="rId18"/>
    <p:sldId id="380" r:id="rId19"/>
    <p:sldId id="413" r:id="rId20"/>
    <p:sldId id="370" r:id="rId21"/>
    <p:sldId id="414" r:id="rId22"/>
    <p:sldId id="415" r:id="rId23"/>
    <p:sldId id="434" r:id="rId24"/>
    <p:sldId id="416" r:id="rId25"/>
    <p:sldId id="418" r:id="rId26"/>
    <p:sldId id="417" r:id="rId27"/>
    <p:sldId id="424" r:id="rId28"/>
    <p:sldId id="406" r:id="rId29"/>
    <p:sldId id="419" r:id="rId30"/>
    <p:sldId id="408" r:id="rId31"/>
    <p:sldId id="409" r:id="rId32"/>
    <p:sldId id="428" r:id="rId33"/>
    <p:sldId id="396" r:id="rId34"/>
    <p:sldId id="373" r:id="rId35"/>
    <p:sldId id="432" r:id="rId36"/>
    <p:sldId id="398" r:id="rId37"/>
    <p:sldId id="429" r:id="rId38"/>
    <p:sldId id="431" r:id="rId39"/>
    <p:sldId id="430" r:id="rId40"/>
    <p:sldId id="423" r:id="rId41"/>
    <p:sldId id="422" r:id="rId42"/>
    <p:sldId id="421" r:id="rId43"/>
    <p:sldId id="390" r:id="rId44"/>
    <p:sldId id="437" r:id="rId45"/>
    <p:sldId id="436" r:id="rId4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226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3719" autoAdjust="0"/>
    <p:restoredTop sz="94106" autoAdjust="0"/>
  </p:normalViewPr>
  <p:slideViewPr>
    <p:cSldViewPr snapToObjects="1">
      <p:cViewPr>
        <p:scale>
          <a:sx n="100" d="100"/>
          <a:sy n="100" d="100"/>
        </p:scale>
        <p:origin x="-2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2AE67-A060-1C43-8DE3-5C51DA8976D0}" type="datetimeFigureOut">
              <a:rPr lang="en-US" smtClean="0"/>
              <a:pPr/>
              <a:t>6/9/11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5D843-DC2D-5A41-A6DE-18921E018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273AD-6C9E-324F-96F9-D211F456E5AF}" type="datetimeFigureOut">
              <a:rPr lang="fr-FR" smtClean="0"/>
              <a:pPr/>
              <a:t>6/9/11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8223-4D92-6A4C-BFEB-D176EB3489A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29159-D584-194E-9018-F6C5375A4BD1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tiff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reativecommons.org/licenses/by-nc-sa/3.0/" TargetMode="External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reativecommons.org/licenses/by-nc-sa/3.0/" TargetMode="External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reativecommons.org/licenses/by-nc-sa/3.0/" TargetMode="External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reativecommons.org/licenses/by-nc-sa/3.0/" TargetMode="External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reativecommons.org/licenses/by-nc-sa/3.0/" TargetMode="External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reativecommons.org/licenses/by-nc-sa/3.0/" TargetMode="External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reativecommons.org/licenses/by-nc-sa/3.0/" TargetMode="External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reativecommons.org/licenses/by-nc-sa/3.0/" TargetMode="External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reativecommons.org/licenses/by-nc-sa/3.0/" TargetMode="External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reativecommons.org/licenses/by-nc-sa/3.0/" TargetMode="External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419100" y="1905000"/>
            <a:ext cx="8305800" cy="2667000"/>
          </a:xfrm>
          <a:prstGeom prst="rect">
            <a:avLst/>
          </a:prstGeom>
          <a:solidFill>
            <a:srgbClr val="000000">
              <a:alpha val="5900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5335588"/>
            <a:ext cx="9144000" cy="1522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397625"/>
            <a:ext cx="377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IE" sz="800" dirty="0">
                <a:solidFill>
                  <a:schemeClr val="bg2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  <a:sym typeface="Symbol" pitchFamily="-107" charset="2"/>
              </a:rPr>
              <a:t> Copyright </a:t>
            </a:r>
            <a:r>
              <a:rPr lang="en-IE" sz="800" dirty="0" smtClean="0">
                <a:solidFill>
                  <a:schemeClr val="bg2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  <a:sym typeface="Symbol" pitchFamily="-107" charset="2"/>
              </a:rPr>
              <a:t>2010 </a:t>
            </a:r>
            <a:r>
              <a:rPr lang="en-IE" sz="800" dirty="0">
                <a:solidFill>
                  <a:schemeClr val="bg2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  <a:sym typeface="Symbol" pitchFamily="-107" charset="2"/>
              </a:rPr>
              <a:t>Digital Enterprise Research Institute. All rights reserved.</a:t>
            </a:r>
            <a:endParaRPr lang="en-IE" sz="800" dirty="0">
              <a:solidFill>
                <a:schemeClr val="bg2"/>
              </a:solidFill>
              <a:latin typeface="Arial" pitchFamily="-107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5335588"/>
            <a:ext cx="9144000" cy="74612"/>
            <a:chOff x="0" y="3361"/>
            <a:chExt cx="5760" cy="47"/>
          </a:xfrm>
        </p:grpSpPr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0" y="3361"/>
              <a:ext cx="975" cy="4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703" y="3361"/>
              <a:ext cx="1202" cy="4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882" y="3361"/>
              <a:ext cx="1905" cy="4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3470" y="3361"/>
              <a:ext cx="2290" cy="47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-26988"/>
            <a:ext cx="9144000" cy="246063"/>
            <a:chOff x="0" y="509"/>
            <a:chExt cx="5760" cy="155"/>
          </a:xfrm>
        </p:grpSpPr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0" y="528"/>
              <a:ext cx="5758" cy="1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0" y="664"/>
              <a:ext cx="5760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>
              <a:off x="0" y="656"/>
              <a:ext cx="5760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0" y="509"/>
              <a:ext cx="18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IE" sz="1000" b="1">
                  <a:solidFill>
                    <a:srgbClr val="808080"/>
                  </a:solidFill>
                </a:rPr>
                <a:t>Digital Enterprise Research Institute</a:t>
              </a:r>
            </a:p>
          </p:txBody>
        </p:sp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5143" y="510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IE" sz="1000" b="1">
                  <a:solidFill>
                    <a:srgbClr val="808080"/>
                  </a:solidFill>
                </a:rPr>
                <a:t>www.deri.ie</a:t>
              </a:r>
            </a:p>
          </p:txBody>
        </p:sp>
        <p:sp>
          <p:nvSpPr>
            <p:cNvPr id="18" name="Line 47"/>
            <p:cNvSpPr>
              <a:spLocks noChangeShapeType="1"/>
            </p:cNvSpPr>
            <p:nvPr/>
          </p:nvSpPr>
          <p:spPr bwMode="auto">
            <a:xfrm>
              <a:off x="0" y="527"/>
              <a:ext cx="5758" cy="0"/>
            </a:xfrm>
            <a:prstGeom prst="line">
              <a:avLst/>
            </a:prstGeom>
            <a:noFill/>
            <a:ln w="635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</p:grpSp>
      <p:sp>
        <p:nvSpPr>
          <p:cNvPr id="67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982788"/>
            <a:ext cx="7772400" cy="12938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IE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0438"/>
            <a:ext cx="7696200" cy="91281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Click to edit Master subtitle style</a:t>
            </a:r>
            <a:endParaRPr lang="en-IE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itchFamily="-107" charset="0"/>
              </a:defRPr>
            </a:lvl1pPr>
          </a:lstStyle>
          <a:p>
            <a:endParaRPr lang="fr-FR" dirty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itchFamily="-107" charset="0"/>
              </a:defRPr>
            </a:lvl1pPr>
          </a:lstStyle>
          <a:p>
            <a:endParaRPr lang="fr-FR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Arial" pitchFamily="-107" charset="0"/>
              </a:defRPr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7" name="Picture 5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99113" y="5892800"/>
            <a:ext cx="19018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DERI_brandmark_cmyk.t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17094" y="620689"/>
            <a:ext cx="2031370" cy="1040039"/>
          </a:xfrm>
          <a:prstGeom prst="rect">
            <a:avLst/>
          </a:prstGeom>
        </p:spPr>
      </p:pic>
      <p:pic>
        <p:nvPicPr>
          <p:cNvPr id="32" name="Picture 31" descr="SFI-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80722" y="5733256"/>
            <a:ext cx="1048385" cy="858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6352309"/>
            <a:ext cx="812800" cy="286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943600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6352309"/>
            <a:ext cx="812800" cy="286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6352309"/>
            <a:ext cx="812800" cy="286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6352309"/>
            <a:ext cx="812800" cy="286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6352309"/>
            <a:ext cx="812800" cy="286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6352309"/>
            <a:ext cx="812800" cy="286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6352309"/>
            <a:ext cx="812800" cy="286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6352309"/>
            <a:ext cx="812800" cy="286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6352309"/>
            <a:ext cx="812800" cy="286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6352309"/>
            <a:ext cx="812800" cy="2863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57" name="Rectangle 37"/>
          <p:cNvSpPr>
            <a:spLocks noChangeArrowheads="1"/>
          </p:cNvSpPr>
          <p:nvPr/>
        </p:nvSpPr>
        <p:spPr bwMode="auto">
          <a:xfrm>
            <a:off x="0" y="0"/>
            <a:ext cx="9140825" cy="8366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4737" name="Oval 17"/>
          <p:cNvSpPr>
            <a:spLocks noChangeArrowheads="1"/>
          </p:cNvSpPr>
          <p:nvPr/>
        </p:nvSpPr>
        <p:spPr bwMode="auto">
          <a:xfrm>
            <a:off x="5218113" y="548640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>
              <a:latin typeface="Arial Narrow" pitchFamily="-107" charset="0"/>
            </a:endParaRPr>
          </a:p>
        </p:txBody>
      </p:sp>
      <p:sp>
        <p:nvSpPr>
          <p:cNvPr id="414744" name="Rectangle 24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698400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IE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/>
              <a:t>First Level</a:t>
            </a:r>
          </a:p>
          <a:p>
            <a:pPr lvl="1"/>
            <a:r>
              <a:rPr lang="en-IE"/>
              <a:t>Second Level</a:t>
            </a:r>
          </a:p>
          <a:p>
            <a:pPr lvl="2"/>
            <a:r>
              <a:rPr lang="en-IE"/>
              <a:t>Third Level</a:t>
            </a:r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41775" y="6405563"/>
            <a:ext cx="1060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8B8F5953-2C2C-0746-A3E9-703EAA5AAFE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14736" name="Oval 16"/>
          <p:cNvSpPr>
            <a:spLocks noChangeArrowheads="1"/>
          </p:cNvSpPr>
          <p:nvPr/>
        </p:nvSpPr>
        <p:spPr bwMode="auto">
          <a:xfrm>
            <a:off x="6911975" y="4364038"/>
            <a:ext cx="1296988" cy="1296987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4738" name="Oval 18"/>
          <p:cNvSpPr>
            <a:spLocks noChangeArrowheads="1"/>
          </p:cNvSpPr>
          <p:nvPr/>
        </p:nvSpPr>
        <p:spPr bwMode="auto">
          <a:xfrm>
            <a:off x="7847013" y="263525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6096000"/>
            <a:ext cx="9144000" cy="115888"/>
            <a:chOff x="0" y="4246"/>
            <a:chExt cx="5760" cy="73"/>
          </a:xfrm>
        </p:grpSpPr>
        <p:sp>
          <p:nvSpPr>
            <p:cNvPr id="414739" name="Rectangle 19"/>
            <p:cNvSpPr>
              <a:spLocks noChangeArrowheads="1"/>
            </p:cNvSpPr>
            <p:nvPr/>
          </p:nvSpPr>
          <p:spPr bwMode="auto">
            <a:xfrm>
              <a:off x="0" y="4246"/>
              <a:ext cx="975" cy="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40" name="Rectangle 20"/>
            <p:cNvSpPr>
              <a:spLocks noChangeArrowheads="1"/>
            </p:cNvSpPr>
            <p:nvPr/>
          </p:nvSpPr>
          <p:spPr bwMode="auto">
            <a:xfrm>
              <a:off x="703" y="4246"/>
              <a:ext cx="1202" cy="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1882" y="4246"/>
              <a:ext cx="1905" cy="7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42" name="Rectangle 22"/>
            <p:cNvSpPr>
              <a:spLocks noChangeArrowheads="1"/>
            </p:cNvSpPr>
            <p:nvPr/>
          </p:nvSpPr>
          <p:spPr bwMode="auto">
            <a:xfrm>
              <a:off x="3470" y="4246"/>
              <a:ext cx="2290" cy="7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0" y="808038"/>
            <a:ext cx="9144000" cy="246062"/>
            <a:chOff x="0" y="509"/>
            <a:chExt cx="5760" cy="155"/>
          </a:xfrm>
        </p:grpSpPr>
        <p:sp>
          <p:nvSpPr>
            <p:cNvPr id="414749" name="Rectangle 29"/>
            <p:cNvSpPr>
              <a:spLocks noChangeArrowheads="1"/>
            </p:cNvSpPr>
            <p:nvPr/>
          </p:nvSpPr>
          <p:spPr bwMode="auto">
            <a:xfrm>
              <a:off x="0" y="528"/>
              <a:ext cx="5758" cy="1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50" name="Line 30"/>
            <p:cNvSpPr>
              <a:spLocks noChangeShapeType="1"/>
            </p:cNvSpPr>
            <p:nvPr/>
          </p:nvSpPr>
          <p:spPr bwMode="auto">
            <a:xfrm>
              <a:off x="0" y="664"/>
              <a:ext cx="5760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414751" name="Line 31"/>
            <p:cNvSpPr>
              <a:spLocks noChangeShapeType="1"/>
            </p:cNvSpPr>
            <p:nvPr/>
          </p:nvSpPr>
          <p:spPr bwMode="auto">
            <a:xfrm>
              <a:off x="0" y="656"/>
              <a:ext cx="5760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  <p:sp>
          <p:nvSpPr>
            <p:cNvPr id="414752" name="Text Box 32"/>
            <p:cNvSpPr txBox="1">
              <a:spLocks noChangeArrowheads="1"/>
            </p:cNvSpPr>
            <p:nvPr/>
          </p:nvSpPr>
          <p:spPr bwMode="auto">
            <a:xfrm>
              <a:off x="0" y="509"/>
              <a:ext cx="18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IE" sz="1000" b="1">
                  <a:solidFill>
                    <a:srgbClr val="808080"/>
                  </a:solidFill>
                </a:rPr>
                <a:t>Digital Enterprise Research Institute</a:t>
              </a: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5143" y="510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IE" sz="1000" b="1">
                  <a:solidFill>
                    <a:srgbClr val="808080"/>
                  </a:solidFill>
                </a:rPr>
                <a:t>www.deri.ie</a:t>
              </a:r>
            </a:p>
          </p:txBody>
        </p:sp>
        <p:sp>
          <p:nvSpPr>
            <p:cNvPr id="414759" name="Line 39"/>
            <p:cNvSpPr>
              <a:spLocks noChangeShapeType="1"/>
            </p:cNvSpPr>
            <p:nvPr/>
          </p:nvSpPr>
          <p:spPr bwMode="auto">
            <a:xfrm>
              <a:off x="0" y="527"/>
              <a:ext cx="5758" cy="0"/>
            </a:xfrm>
            <a:prstGeom prst="line">
              <a:avLst/>
            </a:prstGeom>
            <a:noFill/>
            <a:ln w="635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</a:endParaRPr>
            </a:p>
          </p:txBody>
        </p:sp>
      </p:grpSp>
      <p:pic>
        <p:nvPicPr>
          <p:cNvPr id="1038" name="Picture 51" descr="ppt_templa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6249988"/>
            <a:ext cx="32099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58401" y="6373813"/>
            <a:ext cx="1143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708191" y="91162"/>
            <a:ext cx="1314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SFI-logo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504" y="6265887"/>
            <a:ext cx="596773" cy="4886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07" charset="2"/>
        <a:buChar char="n"/>
        <a:defRPr sz="24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rgbClr val="008000"/>
        </a:buClr>
        <a:buSzPct val="80000"/>
        <a:buFont typeface="Wingdings" pitchFamily="-107" charset="2"/>
        <a:buChar char="¨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bpedia.org/data/Nightwish.tt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xsparql.deri.org/lastfm" TargetMode="Externa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xsparql.deri.org/foaf2km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hyperlink" Target="http://www.w3.org/Submission/2009/01/" TargetMode="External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unolopes.org/foaf.r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unolopes.org/foaf.r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unolopes.org/foaf.rdf" TargetMode="External"/><Relationship Id="rId3" Type="http://schemas.openxmlformats.org/officeDocument/2006/relationships/hyperlink" Target="http://xsparql.deri.org/foaf2kml/foaf2kml.xsparq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xsparql.deri.org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gi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://www.last.fm/api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gif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Transforming between </a:t>
            </a:r>
            <a:br>
              <a:rPr lang="en-US" sz="3600" dirty="0" smtClean="0"/>
            </a:br>
            <a:r>
              <a:rPr lang="en-US" sz="3600" dirty="0" smtClean="0"/>
              <a:t>RDF and XML with XSPARQL</a:t>
            </a:r>
            <a:endParaRPr lang="en-US" sz="36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IE" sz="2800" dirty="0" smtClean="0"/>
              <a:t>Nuno Lopes, Axel Polleres</a:t>
            </a:r>
            <a:endParaRPr lang="en-US" sz="280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6200" y="5453063"/>
            <a:ext cx="47117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>
                <a:latin typeface="Arial Narrow" charset="0"/>
              </a:rPr>
              <a:t>S</a:t>
            </a:r>
            <a:r>
              <a:rPr lang="de-DE" sz="1800">
                <a:latin typeface="Arial Narrow" charset="0"/>
              </a:rPr>
              <a:t>tefan.Decker@deri.org</a:t>
            </a:r>
          </a:p>
          <a:p>
            <a:r>
              <a:rPr lang="de-DE" sz="1800">
                <a:latin typeface="Arial Narrow" charset="0"/>
              </a:rPr>
              <a:t>http://www.StefanDecker.org/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8801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 anchor="ctr" anchorCtr="1"/>
          <a:lstStyle/>
          <a:p>
            <a:pPr>
              <a:buNone/>
            </a:pPr>
            <a:r>
              <a:rPr lang="en-US" sz="3600" dirty="0" smtClean="0"/>
              <a:t>Background: </a:t>
            </a:r>
          </a:p>
          <a:p>
            <a:pPr>
              <a:buNone/>
            </a:pPr>
            <a:r>
              <a:rPr lang="en-US" sz="3600" dirty="0" smtClean="0"/>
              <a:t>Existing languages </a:t>
            </a:r>
          </a:p>
          <a:p>
            <a:pPr>
              <a:buNone/>
            </a:pPr>
            <a:r>
              <a:rPr lang="en-US" sz="3600" dirty="0" smtClean="0"/>
              <a:t>(</a:t>
            </a:r>
            <a:r>
              <a:rPr lang="en-US" sz="3600" dirty="0" err="1" smtClean="0"/>
              <a:t>XPath</a:t>
            </a:r>
            <a:r>
              <a:rPr lang="en-US" sz="3600" dirty="0" smtClean="0"/>
              <a:t>, XQuery and SPARQL)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XML &amp; </a:t>
            </a:r>
            <a:r>
              <a:rPr lang="en-US" dirty="0" err="1" smtClean="0"/>
              <a:t>XPath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20979" y="1098589"/>
            <a:ext cx="5622505" cy="3016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Monaco"/>
              </a:rPr>
              <a:t>&lt;</a:t>
            </a:r>
            <a:r>
              <a:rPr lang="en-US" sz="1400" dirty="0" err="1" smtClean="0">
                <a:latin typeface="Monaco"/>
              </a:rPr>
              <a:t>lfm</a:t>
            </a:r>
            <a:r>
              <a:rPr lang="en-US" sz="1400" dirty="0" smtClean="0">
                <a:latin typeface="Monaco"/>
              </a:rPr>
              <a:t> status="ok"&gt; </a:t>
            </a:r>
          </a:p>
          <a:p>
            <a:r>
              <a:rPr lang="en-US" sz="1400" dirty="0" smtClean="0">
                <a:latin typeface="Monaco"/>
              </a:rPr>
              <a:t>  &lt;</a:t>
            </a:r>
            <a:r>
              <a:rPr lang="en-US" sz="1400" dirty="0" err="1" smtClean="0">
                <a:latin typeface="Monaco"/>
              </a:rPr>
              <a:t>topartists</a:t>
            </a:r>
            <a:r>
              <a:rPr lang="en-US" sz="1400" dirty="0" smtClean="0">
                <a:latin typeface="Monaco"/>
              </a:rPr>
              <a:t> type="overall"&gt; </a:t>
            </a:r>
          </a:p>
          <a:p>
            <a:r>
              <a:rPr lang="en-US" sz="1400" dirty="0" smtClean="0">
                <a:latin typeface="Monaco"/>
              </a:rPr>
              <a:t>    &lt;artist rank="1"&gt; </a:t>
            </a:r>
          </a:p>
          <a:p>
            <a:r>
              <a:rPr lang="en-US" sz="1400" dirty="0" smtClean="0">
                <a:latin typeface="Monaco"/>
              </a:rPr>
              <a:t>      &lt;name&gt;</a:t>
            </a:r>
            <a:r>
              <a:rPr lang="en-US" sz="1400" dirty="0" err="1" smtClean="0">
                <a:latin typeface="Monaco"/>
              </a:rPr>
              <a:t>Therion</a:t>
            </a:r>
            <a:r>
              <a:rPr lang="en-US" sz="1400" dirty="0" smtClean="0">
                <a:latin typeface="Monaco"/>
              </a:rPr>
              <a:t>&lt;/name&gt; </a:t>
            </a:r>
          </a:p>
          <a:p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&gt;4459&lt;/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 </a:t>
            </a:r>
          </a:p>
          <a:p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&gt;http://</a:t>
            </a:r>
            <a:r>
              <a:rPr lang="en-US" sz="1400" dirty="0" err="1" smtClean="0">
                <a:latin typeface="Monaco"/>
              </a:rPr>
              <a:t>www.last.fm/music/Therion</a:t>
            </a:r>
            <a:r>
              <a:rPr lang="en-US" sz="1400" dirty="0" smtClean="0">
                <a:latin typeface="Monaco"/>
              </a:rPr>
              <a:t>&lt;/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 </a:t>
            </a:r>
          </a:p>
          <a:p>
            <a:r>
              <a:rPr lang="en-US" sz="1400" dirty="0" smtClean="0">
                <a:latin typeface="Monaco"/>
              </a:rPr>
              <a:t>    &lt;/artist&gt;</a:t>
            </a:r>
          </a:p>
          <a:p>
            <a:r>
              <a:rPr lang="en-US" sz="1400" dirty="0" smtClean="0">
                <a:latin typeface="Monaco"/>
              </a:rPr>
              <a:t>    &lt;artist rank="2"&gt; </a:t>
            </a:r>
          </a:p>
          <a:p>
            <a:r>
              <a:rPr lang="en-US" sz="1400" dirty="0" smtClean="0">
                <a:latin typeface="Monaco"/>
              </a:rPr>
              <a:t>      &lt;name&gt;</a:t>
            </a:r>
            <a:r>
              <a:rPr lang="en-US" sz="1400" dirty="0" err="1" smtClean="0">
                <a:latin typeface="Monaco"/>
              </a:rPr>
              <a:t>Nightwish</a:t>
            </a:r>
            <a:r>
              <a:rPr lang="en-US" sz="1400" dirty="0" smtClean="0">
                <a:latin typeface="Monaco"/>
              </a:rPr>
              <a:t>&lt;/name&gt; </a:t>
            </a:r>
          </a:p>
          <a:p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&gt;3627&lt;/</a:t>
            </a:r>
            <a:r>
              <a:rPr lang="en-US" sz="1400" dirty="0" err="1" smtClean="0">
                <a:latin typeface="Monaco"/>
              </a:rPr>
              <a:t>playcount</a:t>
            </a:r>
            <a:r>
              <a:rPr lang="en-US" sz="1400" dirty="0" smtClean="0">
                <a:latin typeface="Monaco"/>
              </a:rPr>
              <a:t>&gt; </a:t>
            </a:r>
          </a:p>
          <a:p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&gt;http://</a:t>
            </a:r>
            <a:r>
              <a:rPr lang="en-US" sz="1400" dirty="0" err="1" smtClean="0">
                <a:latin typeface="Monaco"/>
              </a:rPr>
              <a:t>www.last.fm/music/Nightwish</a:t>
            </a:r>
            <a:r>
              <a:rPr lang="en-US" sz="1400" dirty="0" smtClean="0">
                <a:latin typeface="Monaco"/>
              </a:rPr>
              <a:t>&lt;/</a:t>
            </a:r>
            <a:r>
              <a:rPr lang="en-US" sz="1400" dirty="0" err="1" smtClean="0">
                <a:latin typeface="Monaco"/>
              </a:rPr>
              <a:t>url</a:t>
            </a:r>
            <a:r>
              <a:rPr lang="en-US" sz="1400" dirty="0" smtClean="0">
                <a:latin typeface="Monaco"/>
              </a:rPr>
              <a:t>&gt; </a:t>
            </a:r>
          </a:p>
          <a:p>
            <a:r>
              <a:rPr lang="en-US" sz="1400" dirty="0" smtClean="0">
                <a:latin typeface="Monaco"/>
              </a:rPr>
              <a:t>    &lt;/artist&gt;</a:t>
            </a:r>
          </a:p>
          <a:p>
            <a:r>
              <a:rPr lang="en-US" sz="1400" dirty="0" smtClean="0">
                <a:latin typeface="Monaco"/>
              </a:rPr>
              <a:t>  &lt;/</a:t>
            </a:r>
            <a:r>
              <a:rPr lang="en-US" sz="1400" dirty="0" err="1" smtClean="0">
                <a:latin typeface="Monaco"/>
              </a:rPr>
              <a:t>topartists</a:t>
            </a:r>
            <a:r>
              <a:rPr lang="en-US" sz="1400" dirty="0" smtClean="0">
                <a:latin typeface="Monaco"/>
              </a:rPr>
              <a:t>&gt;</a:t>
            </a:r>
          </a:p>
          <a:p>
            <a:r>
              <a:rPr lang="en-US" sz="1400" dirty="0" smtClean="0">
                <a:latin typeface="Monaco"/>
              </a:rPr>
              <a:t>&lt;/</a:t>
            </a:r>
            <a:r>
              <a:rPr lang="en-US" sz="1400" dirty="0" err="1" smtClean="0">
                <a:latin typeface="Monaco"/>
              </a:rPr>
              <a:t>lfm</a:t>
            </a:r>
            <a:r>
              <a:rPr lang="en-US" sz="1400" dirty="0" smtClean="0">
                <a:latin typeface="Monaco"/>
              </a:rPr>
              <a:t>&gt;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027420" y="1066800"/>
            <a:ext cx="2811780" cy="1359932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err="1" smtClean="0"/>
              <a:t>Last.fm</a:t>
            </a:r>
            <a:r>
              <a:rPr lang="en-US" dirty="0" smtClean="0"/>
              <a:t> API format: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39713" y="1074419"/>
            <a:ext cx="4865687" cy="525781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Rounded Rectangle 11"/>
          <p:cNvSpPr/>
          <p:nvPr/>
        </p:nvSpPr>
        <p:spPr bwMode="auto">
          <a:xfrm>
            <a:off x="239713" y="3657600"/>
            <a:ext cx="4865687" cy="457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2" name="TextBox 21"/>
          <p:cNvSpPr txBox="1"/>
          <p:nvPr/>
        </p:nvSpPr>
        <p:spPr>
          <a:xfrm>
            <a:off x="6172200" y="14872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root element: “</a:t>
            </a:r>
            <a:r>
              <a:rPr lang="en-US" dirty="0" err="1" smtClean="0"/>
              <a:t>lfm</a:t>
            </a:r>
            <a:r>
              <a:rPr lang="en-US" dirty="0" smtClean="0"/>
              <a:t>”, then “</a:t>
            </a:r>
            <a:r>
              <a:rPr lang="en-US" dirty="0" err="1" smtClean="0"/>
              <a:t>topartists</a:t>
            </a:r>
            <a:r>
              <a:rPr lang="en-US" dirty="0" smtClean="0"/>
              <a:t>”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31826" y="1600200"/>
            <a:ext cx="5006974" cy="95386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3" name="TextBox 22"/>
          <p:cNvSpPr txBox="1"/>
          <p:nvPr/>
        </p:nvSpPr>
        <p:spPr>
          <a:xfrm>
            <a:off x="6172200" y="2057400"/>
            <a:ext cx="257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sequence of “artist”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714" y="4583668"/>
            <a:ext cx="155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XPath</a:t>
            </a:r>
            <a:r>
              <a:rPr lang="en-US" dirty="0" smtClean="0">
                <a:solidFill>
                  <a:srgbClr val="008000"/>
                </a:solidFill>
              </a:rPr>
              <a:t> steps: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52400" y="990600"/>
            <a:ext cx="5562600" cy="3124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1" name="Group 30"/>
          <p:cNvGrpSpPr/>
          <p:nvPr/>
        </p:nvGrpSpPr>
        <p:grpSpPr>
          <a:xfrm>
            <a:off x="2209800" y="4572000"/>
            <a:ext cx="5412052" cy="381000"/>
            <a:chOff x="2209800" y="4343400"/>
            <a:chExt cx="5412052" cy="381000"/>
          </a:xfrm>
        </p:grpSpPr>
        <p:sp>
          <p:nvSpPr>
            <p:cNvPr id="29" name="TextBox 28"/>
            <p:cNvSpPr txBox="1"/>
            <p:nvPr/>
          </p:nvSpPr>
          <p:spPr>
            <a:xfrm>
              <a:off x="2209800" y="4355068"/>
              <a:ext cx="73875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aco"/>
                </a:rPr>
                <a:t>/</a:t>
              </a:r>
              <a:r>
                <a:rPr lang="en-US" dirty="0" err="1" smtClean="0">
                  <a:latin typeface="Monaco"/>
                </a:rPr>
                <a:t>lfm</a:t>
              </a:r>
              <a:endParaRPr lang="en-US" dirty="0">
                <a:latin typeface="Monaco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14800" y="4343400"/>
              <a:ext cx="3507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Selects the “</a:t>
              </a:r>
              <a:r>
                <a:rPr lang="en-US" dirty="0" err="1" smtClean="0"/>
                <a:t>lfm</a:t>
              </a:r>
              <a:r>
                <a:rPr lang="en-US" dirty="0" smtClean="0"/>
                <a:t>” root element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09800" y="5040868"/>
            <a:ext cx="5538176" cy="369332"/>
            <a:chOff x="2209800" y="4812268"/>
            <a:chExt cx="5538176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2209800" y="4812268"/>
              <a:ext cx="129284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aco"/>
                </a:rPr>
                <a:t>//artist</a:t>
              </a:r>
              <a:endParaRPr lang="en-US" dirty="0">
                <a:latin typeface="Monaco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4800" y="4812268"/>
              <a:ext cx="3633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Selects all the “artist” elements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" y="5562600"/>
            <a:ext cx="8608586" cy="381000"/>
            <a:chOff x="76200" y="5257800"/>
            <a:chExt cx="8608586" cy="381000"/>
          </a:xfrm>
        </p:grpSpPr>
        <p:sp>
          <p:nvSpPr>
            <p:cNvPr id="36" name="TextBox 35"/>
            <p:cNvSpPr txBox="1"/>
            <p:nvPr/>
          </p:nvSpPr>
          <p:spPr>
            <a:xfrm>
              <a:off x="76200" y="5269468"/>
              <a:ext cx="2100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XPath</a:t>
              </a:r>
              <a:r>
                <a:rPr lang="en-US" dirty="0" smtClean="0">
                  <a:solidFill>
                    <a:srgbClr val="008000"/>
                  </a:solidFill>
                </a:rPr>
                <a:t> Predicates: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43226" y="5257800"/>
              <a:ext cx="281658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aco"/>
                </a:rPr>
                <a:t>//</a:t>
              </a:r>
              <a:r>
                <a:rPr lang="en-US" dirty="0" err="1" smtClean="0">
                  <a:latin typeface="Monaco"/>
                </a:rPr>
                <a:t>artist[@rank</a:t>
              </a:r>
              <a:r>
                <a:rPr lang="en-US" dirty="0" smtClean="0">
                  <a:latin typeface="Monaco"/>
                </a:rPr>
                <a:t> = 1]</a:t>
              </a:r>
              <a:endParaRPr lang="en-US" dirty="0">
                <a:latin typeface="Monaco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34565" y="5257800"/>
              <a:ext cx="3550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Selects the “artist” with rank 1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57200" y="4114800"/>
            <a:ext cx="4209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Querying this document with </a:t>
            </a:r>
            <a:r>
              <a:rPr lang="en-US" dirty="0" err="1" smtClean="0"/>
              <a:t>XPath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609600" y="2590800"/>
            <a:ext cx="5029200" cy="1066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XQuery overview</a:t>
            </a:r>
            <a:endParaRPr lang="en-US" dirty="0"/>
          </a:p>
        </p:txBody>
      </p:sp>
      <p:pic>
        <p:nvPicPr>
          <p:cNvPr id="8" name="Picture 7" descr="xquery-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73152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1" y="4379893"/>
            <a:ext cx="723899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let $doc := "http://ws.audioscrobbler.com/2.0/user.gettopartist"</a:t>
            </a:r>
          </a:p>
          <a:p>
            <a:r>
              <a:rPr lang="en-US" sz="1400" dirty="0" smtClean="0">
                <a:latin typeface="Monaco"/>
                <a:cs typeface="Monaco"/>
              </a:rPr>
              <a:t>for $artist in </a:t>
            </a:r>
            <a:r>
              <a:rPr lang="en-US" sz="1400" dirty="0" err="1" smtClean="0">
                <a:latin typeface="Monaco"/>
                <a:cs typeface="Monaco"/>
              </a:rPr>
              <a:t>doc($doc</a:t>
            </a:r>
            <a:r>
              <a:rPr lang="en-US" sz="1400" dirty="0" smtClean="0">
                <a:latin typeface="Monaco"/>
                <a:cs typeface="Monaco"/>
              </a:rPr>
              <a:t>)//artist</a:t>
            </a:r>
          </a:p>
          <a:p>
            <a:r>
              <a:rPr lang="en-US" sz="1400" dirty="0" smtClean="0"/>
              <a:t>where $</a:t>
            </a:r>
            <a:r>
              <a:rPr lang="en-US" sz="1400" dirty="0" err="1" smtClean="0"/>
              <a:t>artist[@rank</a:t>
            </a:r>
            <a:r>
              <a:rPr lang="en-US" sz="1400" dirty="0" smtClean="0"/>
              <a:t> = 2]</a:t>
            </a:r>
            <a:br>
              <a:rPr lang="en-US" sz="1400" dirty="0" smtClean="0"/>
            </a:br>
            <a:r>
              <a:rPr lang="en-US" sz="1400" dirty="0" smtClean="0">
                <a:latin typeface="Monaco"/>
                <a:cs typeface="Monaco"/>
              </a:rPr>
              <a:t>return &lt;</a:t>
            </a:r>
            <a:r>
              <a:rPr lang="en-US" sz="1400" dirty="0" err="1" smtClean="0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&gt;{$artist}&lt;/</a:t>
            </a:r>
            <a:r>
              <a:rPr lang="en-US" sz="1400" dirty="0" err="1" smtClean="0">
                <a:latin typeface="Monaco"/>
                <a:cs typeface="Monaco"/>
              </a:rPr>
              <a:t>artistData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0" y="3976806"/>
            <a:ext cx="1828800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Query: </a:t>
            </a:r>
          </a:p>
          <a:p>
            <a:r>
              <a:rPr lang="en-US" sz="1400" dirty="0" smtClean="0"/>
              <a:t>Retrieve information regarding a users' top artists from the </a:t>
            </a:r>
          </a:p>
          <a:p>
            <a:r>
              <a:rPr lang="en-US" sz="1400" dirty="0" err="1" smtClean="0"/>
              <a:t>Last.fm</a:t>
            </a:r>
            <a:r>
              <a:rPr lang="en-US" sz="1400" dirty="0" smtClean="0"/>
              <a:t> API </a:t>
            </a:r>
            <a:endParaRPr lang="en-US" sz="140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2754313" y="21336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0" name="Rounded Rectangle 29"/>
          <p:cNvSpPr/>
          <p:nvPr/>
        </p:nvSpPr>
        <p:spPr bwMode="auto">
          <a:xfrm>
            <a:off x="1828800" y="44196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1" name="Rounded Rectangle 30"/>
          <p:cNvSpPr/>
          <p:nvPr/>
        </p:nvSpPr>
        <p:spPr bwMode="auto">
          <a:xfrm>
            <a:off x="2754313" y="18288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2" name="Rounded Rectangle 31"/>
          <p:cNvSpPr/>
          <p:nvPr/>
        </p:nvSpPr>
        <p:spPr bwMode="auto">
          <a:xfrm>
            <a:off x="1828800" y="46482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3" name="Rounded Rectangle 32"/>
          <p:cNvSpPr/>
          <p:nvPr/>
        </p:nvSpPr>
        <p:spPr bwMode="auto">
          <a:xfrm>
            <a:off x="2743200" y="24384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4" name="Rounded Rectangle 33"/>
          <p:cNvSpPr/>
          <p:nvPr/>
        </p:nvSpPr>
        <p:spPr bwMode="auto">
          <a:xfrm>
            <a:off x="1828800" y="48768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5" name="Rounded Rectangle 34"/>
          <p:cNvSpPr/>
          <p:nvPr/>
        </p:nvSpPr>
        <p:spPr bwMode="auto">
          <a:xfrm>
            <a:off x="2743200" y="31242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6" name="Rounded Rectangle 35"/>
          <p:cNvSpPr/>
          <p:nvPr/>
        </p:nvSpPr>
        <p:spPr bwMode="auto">
          <a:xfrm>
            <a:off x="1828800" y="5105400"/>
            <a:ext cx="6934200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7" name="Rounded Rectangle 36"/>
          <p:cNvSpPr/>
          <p:nvPr/>
        </p:nvSpPr>
        <p:spPr bwMode="auto">
          <a:xfrm>
            <a:off x="76200" y="1905000"/>
            <a:ext cx="17526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assign values to variables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76200" y="1524000"/>
            <a:ext cx="17526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iterate over sequences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76200" y="2286000"/>
            <a:ext cx="17526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filter expressions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76200" y="2819400"/>
            <a:ext cx="1752600" cy="68580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create XML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Background: </a:t>
            </a:r>
            <a:r>
              <a:rPr lang="en-GB" dirty="0" err="1" smtClean="0"/>
              <a:t>DBPedia</a:t>
            </a:r>
            <a:r>
              <a:rPr lang="en-GB" dirty="0" smtClean="0"/>
              <a:t> RDF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914401" y="2590562"/>
            <a:ext cx="7238999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@prefix </a:t>
            </a:r>
            <a:r>
              <a:rPr lang="en-US" sz="1400" dirty="0" err="1" smtClean="0"/>
              <a:t>dbpprop</a:t>
            </a:r>
            <a:r>
              <a:rPr lang="en-US" sz="1400" dirty="0" smtClean="0"/>
              <a:t>: &lt;http://</a:t>
            </a:r>
            <a:r>
              <a:rPr lang="en-US" sz="1400" dirty="0" err="1" smtClean="0"/>
              <a:t>dbpedia.org</a:t>
            </a:r>
            <a:r>
              <a:rPr lang="en-US" sz="1400" dirty="0" smtClean="0"/>
              <a:t>/property/&gt; .</a:t>
            </a:r>
          </a:p>
          <a:p>
            <a:r>
              <a:rPr lang="en-US" sz="1400" dirty="0" smtClean="0"/>
              <a:t>@prefix </a:t>
            </a:r>
            <a:r>
              <a:rPr lang="en-US" sz="1400" dirty="0" err="1" smtClean="0"/>
              <a:t>dbpedia</a:t>
            </a:r>
            <a:r>
              <a:rPr lang="en-US" sz="1400" dirty="0" smtClean="0"/>
              <a:t>: &lt;http://</a:t>
            </a:r>
            <a:r>
              <a:rPr lang="en-US" sz="1400" dirty="0" err="1" smtClean="0"/>
              <a:t>dbpedia.org</a:t>
            </a:r>
            <a:r>
              <a:rPr lang="en-US" sz="1400" dirty="0" smtClean="0"/>
              <a:t>/resource/&gt; .</a:t>
            </a:r>
          </a:p>
          <a:p>
            <a:r>
              <a:rPr lang="en-US" sz="1400" dirty="0" smtClean="0"/>
              <a:t>@prefix </a:t>
            </a:r>
            <a:r>
              <a:rPr lang="en-US" sz="1400" dirty="0" err="1" smtClean="0"/>
              <a:t>dbpedia</a:t>
            </a:r>
            <a:r>
              <a:rPr lang="en-US" sz="1400" dirty="0" smtClean="0"/>
              <a:t>-owl: &lt;http://</a:t>
            </a:r>
            <a:r>
              <a:rPr lang="en-US" sz="1400" dirty="0" err="1" smtClean="0"/>
              <a:t>dbpedia.org</a:t>
            </a:r>
            <a:r>
              <a:rPr lang="en-US" sz="1400" dirty="0" smtClean="0"/>
              <a:t>/ontology/&gt; .</a:t>
            </a:r>
          </a:p>
          <a:p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err="1" smtClean="0">
                <a:latin typeface="Monaco"/>
                <a:cs typeface="Monaco"/>
              </a:rPr>
              <a:t>dbpedia:Nightwish</a:t>
            </a:r>
            <a:r>
              <a:rPr lang="en-US" sz="1400" dirty="0" smtClean="0">
                <a:latin typeface="Monaco"/>
                <a:cs typeface="Monaco"/>
              </a:rPr>
              <a:t> </a:t>
            </a:r>
            <a:r>
              <a:rPr lang="en-US" sz="1400" dirty="0" err="1" smtClean="0">
                <a:latin typeface="Monaco"/>
                <a:cs typeface="Monaco"/>
              </a:rPr>
              <a:t>dbpprop:origin</a:t>
            </a:r>
            <a:r>
              <a:rPr lang="en-US" sz="1400" dirty="0" smtClean="0">
                <a:latin typeface="Monaco"/>
                <a:cs typeface="Monaco"/>
              </a:rPr>
              <a:t> "</a:t>
            </a:r>
            <a:r>
              <a:rPr lang="en-US" sz="1400" dirty="0" err="1" smtClean="0">
                <a:latin typeface="Monaco"/>
                <a:cs typeface="Monaco"/>
              </a:rPr>
              <a:t>Kitee</a:t>
            </a:r>
            <a:r>
              <a:rPr lang="en-US" sz="1400" dirty="0" smtClean="0">
                <a:latin typeface="Monaco"/>
                <a:cs typeface="Monaco"/>
              </a:rPr>
              <a:t>, </a:t>
            </a:r>
            <a:r>
              <a:rPr lang="en-US" sz="1400" dirty="0" err="1" smtClean="0">
                <a:latin typeface="Monaco"/>
                <a:cs typeface="Monaco"/>
              </a:rPr>
              <a:t>Finland"@en</a:t>
            </a:r>
            <a:r>
              <a:rPr lang="en-US" sz="1400" dirty="0" smtClean="0">
                <a:latin typeface="Monaco"/>
                <a:cs typeface="Monaco"/>
              </a:rPr>
              <a:t> ;</a:t>
            </a:r>
          </a:p>
          <a:p>
            <a:r>
              <a:rPr lang="en-US" sz="1400" dirty="0" smtClean="0"/>
              <a:t>                                  </a:t>
            </a:r>
            <a:r>
              <a:rPr lang="en-US" sz="1400" dirty="0" err="1" smtClean="0"/>
              <a:t>dbpedia-owl:hometown</a:t>
            </a:r>
            <a:r>
              <a:rPr lang="en-US" sz="1400" dirty="0" smtClean="0"/>
              <a:t> </a:t>
            </a:r>
            <a:r>
              <a:rPr lang="en-US" sz="1400" dirty="0" err="1" smtClean="0"/>
              <a:t>dbpedia:Kitee</a:t>
            </a:r>
            <a:r>
              <a:rPr lang="en-US" sz="1400" dirty="0" smtClean="0"/>
              <a:t> , </a:t>
            </a:r>
          </a:p>
          <a:p>
            <a:r>
              <a:rPr lang="en-US" sz="1400" dirty="0" smtClean="0"/>
              <a:t>                                                                       </a:t>
            </a:r>
            <a:r>
              <a:rPr lang="en-US" sz="1400" dirty="0" err="1" smtClean="0"/>
              <a:t>dbpedia:Finland</a:t>
            </a:r>
            <a:r>
              <a:rPr lang="en-US" sz="1400" dirty="0" smtClean="0"/>
              <a:t> .</a:t>
            </a:r>
            <a:endParaRPr lang="en-US" sz="1400" dirty="0" smtClean="0">
              <a:latin typeface="Monaco"/>
              <a:cs typeface="Mona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7498" y="2283023"/>
            <a:ext cx="4741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Excerpt from: </a:t>
            </a:r>
            <a:r>
              <a:rPr lang="en-US" sz="1400" dirty="0" smtClean="0">
                <a:hlinkClick r:id="rId2"/>
              </a:rPr>
              <a:t>http://dbpedia.org/data/Nightwish.ttl</a:t>
            </a:r>
            <a:r>
              <a:rPr lang="en-US" sz="1400" dirty="0" smtClean="0"/>
              <a:t>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519535"/>
            <a:ext cx="641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RDF data from </a:t>
            </a:r>
            <a:r>
              <a:rPr lang="en-US" sz="2400" dirty="0" err="1" smtClean="0">
                <a:solidFill>
                  <a:srgbClr val="008000"/>
                </a:solidFill>
              </a:rPr>
              <a:t>DBPedia</a:t>
            </a:r>
            <a:r>
              <a:rPr lang="en-US" sz="2400" dirty="0" smtClean="0">
                <a:solidFill>
                  <a:srgbClr val="008000"/>
                </a:solidFill>
              </a:rPr>
              <a:t> describing artists: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25513" y="3505200"/>
            <a:ext cx="6237287" cy="228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Rounded Rectangle 8"/>
          <p:cNvSpPr/>
          <p:nvPr/>
        </p:nvSpPr>
        <p:spPr bwMode="auto">
          <a:xfrm>
            <a:off x="2743200" y="3733800"/>
            <a:ext cx="4419600" cy="457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SPARQL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5080" y="3810000"/>
            <a:ext cx="653792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dbprop</a:t>
            </a:r>
            <a:r>
              <a:rPr lang="en-US" sz="1400" dirty="0" smtClean="0"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latin typeface="Monaco"/>
                <a:cs typeface="Monaco"/>
              </a:rPr>
              <a:t>dbpedia.org</a:t>
            </a:r>
            <a:r>
              <a:rPr lang="en-US" sz="1400" dirty="0" smtClean="0">
                <a:latin typeface="Monaco"/>
                <a:cs typeface="Monaco"/>
              </a:rPr>
              <a:t>/property/&gt; </a:t>
            </a:r>
          </a:p>
          <a:p>
            <a:endParaRPr lang="en-US" sz="1400" dirty="0" smtClean="0">
              <a:latin typeface="Monaco"/>
              <a:cs typeface="Monaco"/>
            </a:endParaRPr>
          </a:p>
          <a:p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select $origin</a:t>
            </a:r>
          </a:p>
          <a:p>
            <a:r>
              <a:rPr lang="en-US" sz="1400" dirty="0" smtClean="0">
                <a:latin typeface="Monaco"/>
                <a:cs typeface="Monaco"/>
              </a:rPr>
              <a:t>from &lt;http://</a:t>
            </a:r>
            <a:r>
              <a:rPr lang="en-US" sz="1400" dirty="0" err="1" smtClean="0">
                <a:latin typeface="Monaco"/>
                <a:cs typeface="Monaco"/>
              </a:rPr>
              <a:t>dbpedia.org/resource/Nightwish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where { $artist </a:t>
            </a:r>
            <a:r>
              <a:rPr lang="en-US" sz="1400" dirty="0" err="1" smtClean="0">
                <a:latin typeface="Monaco"/>
                <a:cs typeface="Monaco"/>
              </a:rPr>
              <a:t>dbprop:origin</a:t>
            </a:r>
            <a:r>
              <a:rPr lang="en-US" sz="1400" dirty="0" smtClean="0">
                <a:latin typeface="Monaco"/>
                <a:cs typeface="Monaco"/>
              </a:rPr>
              <a:t> $origin }</a:t>
            </a:r>
          </a:p>
          <a:p>
            <a:r>
              <a:rPr lang="en-US" sz="1400" dirty="0" smtClean="0">
                <a:latin typeface="Monaco"/>
                <a:cs typeface="Monaco"/>
              </a:rPr>
              <a:t>limit 1</a:t>
            </a:r>
          </a:p>
        </p:txBody>
      </p:sp>
      <p:pic>
        <p:nvPicPr>
          <p:cNvPr id="7" name="Picture 6" descr="sparql-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923" y="1193509"/>
            <a:ext cx="5725277" cy="254029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34" name="Group 33"/>
          <p:cNvGrpSpPr/>
          <p:nvPr/>
        </p:nvGrpSpPr>
        <p:grpSpPr>
          <a:xfrm>
            <a:off x="533400" y="1193509"/>
            <a:ext cx="7604720" cy="685800"/>
            <a:chOff x="152400" y="1066800"/>
            <a:chExt cx="7604720" cy="6858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981200" y="1073944"/>
              <a:ext cx="5775920" cy="3738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2" name="Rounded Rectangle 11"/>
            <p:cNvSpPr/>
            <p:nvPr/>
          </p:nvSpPr>
          <p:spPr bwMode="auto">
            <a:xfrm>
              <a:off x="152400" y="1066800"/>
              <a:ext cx="1752600" cy="6858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smtClean="0"/>
                <a:t>Prefix declarations</a:t>
              </a:r>
              <a:endParaRPr lang="en-US" dirty="0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2225080" y="3810000"/>
            <a:ext cx="6400800" cy="3810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16" name="Group 9"/>
          <p:cNvGrpSpPr/>
          <p:nvPr/>
        </p:nvGrpSpPr>
        <p:grpSpPr>
          <a:xfrm>
            <a:off x="533400" y="1524000"/>
            <a:ext cx="7604720" cy="736309"/>
            <a:chOff x="152400" y="1168691"/>
            <a:chExt cx="7604720" cy="736309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1981200" y="1168691"/>
              <a:ext cx="5775920" cy="3738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9" name="Rounded Rectangle 18"/>
            <p:cNvSpPr/>
            <p:nvPr/>
          </p:nvSpPr>
          <p:spPr bwMode="auto">
            <a:xfrm>
              <a:off x="152400" y="1219200"/>
              <a:ext cx="1752600" cy="6858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smtClean="0"/>
                <a:t>construct RDF Graphs</a:t>
              </a:r>
              <a:endParaRPr lang="en-US" dirty="0"/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2225080" y="4419600"/>
            <a:ext cx="6400800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2" name="Rounded Rectangle 21"/>
          <p:cNvSpPr/>
          <p:nvPr/>
        </p:nvSpPr>
        <p:spPr bwMode="auto">
          <a:xfrm>
            <a:off x="2225080" y="4724400"/>
            <a:ext cx="6400800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7" name="Rounded Rectangle 26"/>
          <p:cNvSpPr/>
          <p:nvPr/>
        </p:nvSpPr>
        <p:spPr bwMode="auto">
          <a:xfrm>
            <a:off x="2209800" y="4876800"/>
            <a:ext cx="6400800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0" name="Rounded Rectangle 29"/>
          <p:cNvSpPr/>
          <p:nvPr/>
        </p:nvSpPr>
        <p:spPr bwMode="auto">
          <a:xfrm>
            <a:off x="2209800" y="5105400"/>
            <a:ext cx="6400800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9" name="Group 38"/>
          <p:cNvGrpSpPr/>
          <p:nvPr/>
        </p:nvGrpSpPr>
        <p:grpSpPr>
          <a:xfrm>
            <a:off x="533400" y="2793708"/>
            <a:ext cx="7620000" cy="940091"/>
            <a:chOff x="152400" y="2666999"/>
            <a:chExt cx="7620000" cy="940091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1996480" y="2666999"/>
              <a:ext cx="5775920" cy="940091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1" name="Rounded Rectangle 30"/>
            <p:cNvSpPr/>
            <p:nvPr/>
          </p:nvSpPr>
          <p:spPr bwMode="auto">
            <a:xfrm>
              <a:off x="152400" y="2743200"/>
              <a:ext cx="1752600" cy="6858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smtClean="0"/>
                <a:t>Solution modifiers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8680" y="1955509"/>
            <a:ext cx="7604720" cy="685800"/>
            <a:chOff x="152400" y="1828800"/>
            <a:chExt cx="7604720" cy="6858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981200" y="2064544"/>
              <a:ext cx="5775920" cy="3738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5" name="Rounded Rectangle 34"/>
            <p:cNvSpPr/>
            <p:nvPr/>
          </p:nvSpPr>
          <p:spPr bwMode="auto">
            <a:xfrm>
              <a:off x="152400" y="1828800"/>
              <a:ext cx="1752600" cy="6858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smtClean="0"/>
                <a:t>Data to be queried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400" y="2336509"/>
            <a:ext cx="7620000" cy="914400"/>
            <a:chOff x="152400" y="2209800"/>
            <a:chExt cx="7620000" cy="91440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1996480" y="2362200"/>
              <a:ext cx="5775920" cy="3810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6" name="Rounded Rectangle 35"/>
            <p:cNvSpPr/>
            <p:nvPr/>
          </p:nvSpPr>
          <p:spPr bwMode="auto">
            <a:xfrm>
              <a:off x="152400" y="2209800"/>
              <a:ext cx="1752600" cy="9144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smtClean="0"/>
                <a:t>pattern to be matched against data</a:t>
              </a:r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6200" y="3874294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Query: </a:t>
            </a:r>
          </a:p>
          <a:p>
            <a:r>
              <a:rPr lang="en-US" sz="1400" dirty="0" smtClean="0"/>
              <a:t>Retrieve the origin of an artist from </a:t>
            </a:r>
            <a:r>
              <a:rPr lang="en-US" sz="1400" dirty="0" err="1" smtClean="0"/>
              <a:t>DBPedia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225080" y="3810000"/>
            <a:ext cx="653792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dbprop</a:t>
            </a:r>
            <a:r>
              <a:rPr lang="en-US" sz="1400" dirty="0" smtClean="0"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latin typeface="Monaco"/>
                <a:cs typeface="Monaco"/>
              </a:rPr>
              <a:t>dbpedia.org</a:t>
            </a:r>
            <a:r>
              <a:rPr lang="en-US" sz="1400" dirty="0" smtClean="0">
                <a:latin typeface="Monaco"/>
                <a:cs typeface="Monaco"/>
              </a:rPr>
              <a:t>/property/&gt; </a:t>
            </a:r>
          </a:p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foaf</a:t>
            </a:r>
            <a:r>
              <a:rPr lang="en-US" sz="1400" dirty="0" smtClean="0">
                <a:latin typeface="Monaco"/>
                <a:cs typeface="Monaco"/>
              </a:rPr>
              <a:t>:   &lt;http://xmlns.com/foaf/0.1/&gt; </a:t>
            </a:r>
          </a:p>
          <a:p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construct { $artist </a:t>
            </a:r>
            <a:r>
              <a:rPr lang="en-US" sz="1400" dirty="0" err="1" smtClean="0">
                <a:latin typeface="Monaco"/>
                <a:cs typeface="Monaco"/>
              </a:rPr>
              <a:t>foaf:based_near</a:t>
            </a:r>
            <a:r>
              <a:rPr lang="en-US" sz="1400" dirty="0" smtClean="0">
                <a:latin typeface="Monaco"/>
                <a:cs typeface="Monaco"/>
              </a:rPr>
              <a:t> $origin }</a:t>
            </a:r>
          </a:p>
          <a:p>
            <a:r>
              <a:rPr lang="en-US" sz="1400" dirty="0" smtClean="0">
                <a:latin typeface="Monaco"/>
                <a:cs typeface="Monaco"/>
              </a:rPr>
              <a:t>from &lt;http://</a:t>
            </a:r>
            <a:r>
              <a:rPr lang="en-US" sz="1400" dirty="0" err="1" smtClean="0">
                <a:latin typeface="Monaco"/>
                <a:cs typeface="Monaco"/>
              </a:rPr>
              <a:t>dbpedia.org/resource/Nightwish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where { $artist </a:t>
            </a:r>
            <a:r>
              <a:rPr lang="en-US" sz="1400" dirty="0" err="1" smtClean="0">
                <a:latin typeface="Monaco"/>
                <a:cs typeface="Monaco"/>
              </a:rPr>
              <a:t>dbprop:origin</a:t>
            </a:r>
            <a:r>
              <a:rPr lang="en-US" sz="1400" dirty="0" smtClean="0">
                <a:latin typeface="Monaco"/>
                <a:cs typeface="Monaco"/>
              </a:rPr>
              <a:t> $origin }</a:t>
            </a:r>
          </a:p>
          <a:p>
            <a:r>
              <a:rPr lang="en-US" sz="1400" dirty="0" smtClean="0">
                <a:latin typeface="Monaco"/>
                <a:cs typeface="Monaco"/>
              </a:rPr>
              <a:t>limit 1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2225080" y="4419600"/>
            <a:ext cx="6400800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3" name="Group 9"/>
          <p:cNvGrpSpPr/>
          <p:nvPr/>
        </p:nvGrpSpPr>
        <p:grpSpPr>
          <a:xfrm>
            <a:off x="533400" y="1600200"/>
            <a:ext cx="7604720" cy="685800"/>
            <a:chOff x="152400" y="1219200"/>
            <a:chExt cx="7604720" cy="6858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1981200" y="1454944"/>
              <a:ext cx="5775920" cy="3738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42" name="Rounded Rectangle 41"/>
            <p:cNvSpPr/>
            <p:nvPr/>
          </p:nvSpPr>
          <p:spPr bwMode="auto">
            <a:xfrm>
              <a:off x="152400" y="1219200"/>
              <a:ext cx="1752600" cy="6858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smtClean="0"/>
                <a:t>SELECT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 anchor="ctr" anchorCtr="1"/>
          <a:lstStyle/>
          <a:p>
            <a:pPr>
              <a:buNone/>
            </a:pPr>
            <a:r>
              <a:rPr lang="en-GB" sz="3600" dirty="0" smtClean="0"/>
              <a:t>One language to bind them all:</a:t>
            </a:r>
          </a:p>
          <a:p>
            <a:pPr>
              <a:buNone/>
            </a:pPr>
            <a:r>
              <a:rPr lang="en-GB" sz="3600" dirty="0" smtClean="0"/>
              <a:t>XSPARQL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</a:t>
            </a:r>
            <a:endParaRPr lang="en-US" dirty="0"/>
          </a:p>
        </p:txBody>
      </p:sp>
      <p:pic>
        <p:nvPicPr>
          <p:cNvPr id="4" name="Picture 3" descr="XSPARQL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766889"/>
            <a:ext cx="2921000" cy="181090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4200" y="1583097"/>
            <a:ext cx="6019800" cy="3989387"/>
          </a:xfrm>
        </p:spPr>
        <p:txBody>
          <a:bodyPr/>
          <a:lstStyle/>
          <a:p>
            <a:pPr>
              <a:buFont typeface="Wingdings" charset="2"/>
              <a:buChar char="n"/>
            </a:pPr>
            <a:r>
              <a:rPr lang="en-US" dirty="0" smtClean="0"/>
              <a:t>Transformation language</a:t>
            </a:r>
          </a:p>
          <a:p>
            <a:pPr>
              <a:buFont typeface="Wingdings" charset="2"/>
              <a:buChar char="n"/>
            </a:pPr>
            <a:r>
              <a:rPr lang="en-US" dirty="0" smtClean="0"/>
              <a:t>Consume and generate XML and RDF</a:t>
            </a:r>
          </a:p>
          <a:p>
            <a:pPr>
              <a:buFont typeface="Wingdings" charset="2"/>
              <a:buChar char="n"/>
            </a:pPr>
            <a:r>
              <a:rPr lang="en-US" dirty="0" smtClean="0"/>
              <a:t>Syntactic extension of XQuery, </a:t>
            </a:r>
            <a:r>
              <a:rPr lang="en-US" dirty="0" err="1" smtClean="0"/>
              <a:t>ie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XSPARQL = XQuery + SPARQL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k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34269"/>
            <a:ext cx="8276353" cy="45807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1905000"/>
            <a:ext cx="8915400" cy="2743200"/>
            <a:chOff x="152400" y="1143000"/>
            <a:chExt cx="8915400" cy="27432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981200" y="1143000"/>
              <a:ext cx="7086600" cy="27432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2" name="Rounded Rectangle 11"/>
            <p:cNvSpPr/>
            <p:nvPr/>
          </p:nvSpPr>
          <p:spPr bwMode="auto">
            <a:xfrm>
              <a:off x="152400" y="1981200"/>
              <a:ext cx="1752600" cy="6858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smtClean="0"/>
                <a:t>Data Input (XML or RDF)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Syntax overview (I)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17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152400" y="1219200"/>
            <a:ext cx="8915400" cy="685800"/>
            <a:chOff x="152400" y="1219200"/>
            <a:chExt cx="8915400" cy="6858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981200" y="1226344"/>
              <a:ext cx="7086600" cy="6786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8" name="Rounded Rectangle 7"/>
            <p:cNvSpPr/>
            <p:nvPr/>
          </p:nvSpPr>
          <p:spPr bwMode="auto">
            <a:xfrm>
              <a:off x="152400" y="1219200"/>
              <a:ext cx="1752600" cy="6858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smtClean="0"/>
                <a:t>Prefix declarations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" y="4572000"/>
            <a:ext cx="8915400" cy="990600"/>
            <a:chOff x="152400" y="1008184"/>
            <a:chExt cx="8915400" cy="9144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981200" y="1008184"/>
              <a:ext cx="7086600" cy="9144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5" name="Rounded Rectangle 14"/>
            <p:cNvSpPr/>
            <p:nvPr/>
          </p:nvSpPr>
          <p:spPr bwMode="auto">
            <a:xfrm>
              <a:off x="152400" y="1148861"/>
              <a:ext cx="1752600" cy="6858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smtClean="0"/>
                <a:t>Data Output (XML or RDF)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k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8276353" cy="458073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52400" y="2971800"/>
            <a:ext cx="8915400" cy="1676400"/>
            <a:chOff x="152400" y="1143000"/>
            <a:chExt cx="8915400" cy="167640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1981200" y="1143000"/>
              <a:ext cx="7086600" cy="15930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7" name="Rounded Rectangle 26"/>
            <p:cNvSpPr/>
            <p:nvPr/>
          </p:nvSpPr>
          <p:spPr bwMode="auto">
            <a:xfrm>
              <a:off x="152400" y="1219200"/>
              <a:ext cx="1752600" cy="16002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err="1" smtClean="0"/>
                <a:t>SPARQLFORClause</a:t>
              </a:r>
              <a:r>
                <a:rPr lang="en-US" dirty="0" smtClean="0"/>
                <a:t> represents a SPARQL query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984007" cy="838200"/>
          </a:xfrm>
        </p:spPr>
        <p:txBody>
          <a:bodyPr/>
          <a:lstStyle/>
          <a:p>
            <a:r>
              <a:rPr lang="en-US" dirty="0" smtClean="0"/>
              <a:t>XSPARQL Syntax overview (II)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4041775" y="6405563"/>
            <a:ext cx="1060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F5953-2C2C-0746-A3E9-703EAA5AAFE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1219200"/>
            <a:ext cx="8915400" cy="1295400"/>
            <a:chOff x="152400" y="1219200"/>
            <a:chExt cx="8915400" cy="12954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981200" y="1226344"/>
              <a:ext cx="7086600" cy="678656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7" name="Rounded Rectangle 6"/>
            <p:cNvSpPr/>
            <p:nvPr/>
          </p:nvSpPr>
          <p:spPr bwMode="auto">
            <a:xfrm>
              <a:off x="152400" y="1219200"/>
              <a:ext cx="1752600" cy="12954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smtClean="0"/>
                <a:t>XQuery or SPARQL prefix declarations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" y="1912144"/>
            <a:ext cx="8915400" cy="3574256"/>
            <a:chOff x="152400" y="1912144"/>
            <a:chExt cx="8915400" cy="3574256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" y="1912144"/>
              <a:ext cx="8915400" cy="1212056"/>
              <a:chOff x="152400" y="1226344"/>
              <a:chExt cx="8915400" cy="1212056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1981200" y="1226344"/>
                <a:ext cx="7086600" cy="1135856"/>
              </a:xfrm>
              <a:prstGeom prst="roundRect">
                <a:avLst/>
              </a:prstGeom>
              <a:solidFill>
                <a:srgbClr val="FF660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152400" y="1676400"/>
                <a:ext cx="1752600" cy="762000"/>
              </a:xfrm>
              <a:prstGeom prst="roundRect">
                <a:avLst/>
              </a:prstGeom>
              <a:solidFill>
                <a:srgbClr val="3366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 dirty="0" smtClean="0"/>
                  <a:t>Any XQuery query</a:t>
                </a:r>
                <a:endParaRPr lang="en-US" dirty="0"/>
              </a:p>
            </p:txBody>
          </p:sp>
        </p:grpSp>
        <p:sp>
          <p:nvSpPr>
            <p:cNvPr id="23" name="Rounded Rectangle 22"/>
            <p:cNvSpPr/>
            <p:nvPr/>
          </p:nvSpPr>
          <p:spPr bwMode="auto">
            <a:xfrm>
              <a:off x="1981200" y="5181600"/>
              <a:ext cx="7086600" cy="3048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28" name="Group 27"/>
          <p:cNvGrpSpPr/>
          <p:nvPr/>
        </p:nvGrpSpPr>
        <p:grpSpPr>
          <a:xfrm>
            <a:off x="152400" y="4572000"/>
            <a:ext cx="8915400" cy="990600"/>
            <a:chOff x="152400" y="1219200"/>
            <a:chExt cx="8915400" cy="990600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1981200" y="1295400"/>
              <a:ext cx="7086600" cy="5334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30" name="Rounded Rectangle 29"/>
            <p:cNvSpPr/>
            <p:nvPr/>
          </p:nvSpPr>
          <p:spPr bwMode="auto">
            <a:xfrm>
              <a:off x="152400" y="1219200"/>
              <a:ext cx="1752600" cy="99060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smtClean="0"/>
                <a:t>construct allows to create RDF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8" name="Cloud 17"/>
          <p:cNvSpPr/>
          <p:nvPr/>
        </p:nvSpPr>
        <p:spPr bwMode="auto">
          <a:xfrm>
            <a:off x="2382520" y="25095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Cloud 18"/>
          <p:cNvSpPr/>
          <p:nvPr/>
        </p:nvSpPr>
        <p:spPr bwMode="auto">
          <a:xfrm>
            <a:off x="2362200" y="33528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92825" y="1295400"/>
            <a:ext cx="4225475" cy="2057400"/>
            <a:chOff x="2492825" y="1295400"/>
            <a:chExt cx="4225475" cy="2057400"/>
          </a:xfrm>
        </p:grpSpPr>
        <p:pic>
          <p:nvPicPr>
            <p:cNvPr id="7" name="Picture 6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13" name="Picture 12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  <p:sp>
          <p:nvSpPr>
            <p:cNvPr id="20" name="Bent-Up Arrow 19"/>
            <p:cNvSpPr/>
            <p:nvPr/>
          </p:nvSpPr>
          <p:spPr bwMode="auto">
            <a:xfrm rot="10800000">
              <a:off x="2492825" y="1391920"/>
              <a:ext cx="1469573" cy="1960880"/>
            </a:xfrm>
            <a:prstGeom prst="bentUpArrow">
              <a:avLst>
                <a:gd name="adj1" fmla="val 13260"/>
                <a:gd name="adj2" fmla="val 17573"/>
                <a:gd name="adj3" fmla="val 19641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25" name="Group 24"/>
          <p:cNvGrpSpPr/>
          <p:nvPr/>
        </p:nvGrpSpPr>
        <p:grpSpPr>
          <a:xfrm>
            <a:off x="3200400" y="2362200"/>
            <a:ext cx="3276600" cy="1104900"/>
            <a:chOff x="3200400" y="2362200"/>
            <a:chExt cx="3276600" cy="1104900"/>
          </a:xfrm>
        </p:grpSpPr>
        <p:pic>
          <p:nvPicPr>
            <p:cNvPr id="6" name="Picture 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10" name="Picture 9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0315" y="2590800"/>
              <a:ext cx="1416685" cy="876300"/>
            </a:xfrm>
            <a:prstGeom prst="rect">
              <a:avLst/>
            </a:prstGeom>
          </p:spPr>
        </p:pic>
        <p:sp>
          <p:nvSpPr>
            <p:cNvPr id="21" name="Bent-Up Arrow 20"/>
            <p:cNvSpPr/>
            <p:nvPr/>
          </p:nvSpPr>
          <p:spPr bwMode="auto">
            <a:xfrm rot="10800000">
              <a:off x="3200400" y="255270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26" name="Group 25"/>
          <p:cNvGrpSpPr/>
          <p:nvPr/>
        </p:nvGrpSpPr>
        <p:grpSpPr>
          <a:xfrm>
            <a:off x="3115310" y="3886200"/>
            <a:ext cx="3056890" cy="1371600"/>
            <a:chOff x="3115310" y="3886200"/>
            <a:chExt cx="3056890" cy="1371600"/>
          </a:xfrm>
        </p:grpSpPr>
        <p:pic>
          <p:nvPicPr>
            <p:cNvPr id="5" name="Picture 4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Bent-Up Arrow 21"/>
            <p:cNvSpPr/>
            <p:nvPr/>
          </p:nvSpPr>
          <p:spPr bwMode="auto">
            <a:xfrm rot="5400000">
              <a:off x="3048000" y="441071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pic>
        <p:nvPicPr>
          <p:cNvPr id="27" name="Picture 26" descr="XSPARQ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278" y="3519489"/>
            <a:ext cx="960241" cy="59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Close the gap in the Web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Picture 16" descr="Pictur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138" y="962025"/>
            <a:ext cx="28114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3429000"/>
            <a:ext cx="20240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334000"/>
            <a:ext cx="538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5334000"/>
            <a:ext cx="52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895600"/>
            <a:ext cx="927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819400"/>
            <a:ext cx="9556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024563" y="2971800"/>
            <a:ext cx="2205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&lt;XML/&gt;</a:t>
            </a:r>
            <a:endParaRPr lang="en-US" sz="440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1752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43600" y="3962400"/>
            <a:ext cx="1685925" cy="461963"/>
          </a:xfrm>
          <a:prstGeom prst="rect">
            <a:avLst/>
          </a:prstGeom>
          <a:solidFill>
            <a:srgbClr val="3366FF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SOAP/WSDL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899150" y="2514600"/>
            <a:ext cx="654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RSS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388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7924800" y="2133600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HTML</a:t>
            </a:r>
          </a:p>
        </p:txBody>
      </p: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2743200" y="3352800"/>
            <a:ext cx="2286000" cy="1905000"/>
            <a:chOff x="2743200" y="3352800"/>
            <a:chExt cx="2286000" cy="1905000"/>
          </a:xfrm>
        </p:grpSpPr>
        <p:sp>
          <p:nvSpPr>
            <p:cNvPr id="18" name="Bent Arrow 17"/>
            <p:cNvSpPr/>
            <p:nvPr/>
          </p:nvSpPr>
          <p:spPr bwMode="auto">
            <a:xfrm rot="16200000" flipV="1">
              <a:off x="2705100" y="3390900"/>
              <a:ext cx="1905000" cy="1828800"/>
            </a:xfrm>
            <a:prstGeom prst="bentArrow">
              <a:avLst>
                <a:gd name="adj1" fmla="val 12060"/>
                <a:gd name="adj2" fmla="val 16750"/>
                <a:gd name="adj3" fmla="val 26406"/>
                <a:gd name="adj4" fmla="val 24998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02013" y="4038600"/>
              <a:ext cx="1627187" cy="52387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</a:rPr>
                <a:t>SPARQL</a:t>
              </a:r>
            </a:p>
          </p:txBody>
        </p:sp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3124200" y="1447800"/>
            <a:ext cx="2514600" cy="1676400"/>
            <a:chOff x="3124200" y="1447800"/>
            <a:chExt cx="2514600" cy="1676400"/>
          </a:xfrm>
        </p:grpSpPr>
        <p:sp>
          <p:nvSpPr>
            <p:cNvPr id="21" name="Bent Arrow 20"/>
            <p:cNvSpPr/>
            <p:nvPr/>
          </p:nvSpPr>
          <p:spPr bwMode="auto">
            <a:xfrm rot="5400000" flipV="1">
              <a:off x="3962400" y="1447800"/>
              <a:ext cx="1676400" cy="1676400"/>
            </a:xfrm>
            <a:prstGeom prst="bentArrow">
              <a:avLst>
                <a:gd name="adj1" fmla="val 12060"/>
                <a:gd name="adj2" fmla="val 16750"/>
                <a:gd name="adj3" fmla="val 26406"/>
                <a:gd name="adj4" fmla="val 24998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4200" y="1981200"/>
              <a:ext cx="2312988" cy="46196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8000"/>
                  </a:solidFill>
                </a:rPr>
                <a:t>XSLT/XQuery</a:t>
              </a:r>
            </a:p>
          </p:txBody>
        </p:sp>
      </p:grpSp>
      <p:sp>
        <p:nvSpPr>
          <p:cNvPr id="23" name="Explosion 2 22"/>
          <p:cNvSpPr>
            <a:spLocks noChangeArrowheads="1"/>
          </p:cNvSpPr>
          <p:nvPr/>
        </p:nvSpPr>
        <p:spPr bwMode="auto">
          <a:xfrm>
            <a:off x="3657600" y="2895600"/>
            <a:ext cx="1219200" cy="609600"/>
          </a:xfrm>
          <a:prstGeom prst="irregularSeal2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2743200" y="1295400"/>
            <a:ext cx="2971800" cy="4191000"/>
            <a:chOff x="2743200" y="1295400"/>
            <a:chExt cx="2971800" cy="4191000"/>
          </a:xfrm>
        </p:grpSpPr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2743200" y="1295400"/>
              <a:ext cx="2971800" cy="4191000"/>
              <a:chOff x="2743200" y="1295400"/>
              <a:chExt cx="2971800" cy="4191000"/>
            </a:xfrm>
          </p:grpSpPr>
          <p:sp>
            <p:nvSpPr>
              <p:cNvPr id="27" name="Bent Arrow 26"/>
              <p:cNvSpPr/>
              <p:nvPr/>
            </p:nvSpPr>
            <p:spPr bwMode="auto">
              <a:xfrm rot="10800000">
                <a:off x="2743200" y="3048000"/>
                <a:ext cx="1600200" cy="2438400"/>
              </a:xfrm>
              <a:prstGeom prst="bentArrow">
                <a:avLst>
                  <a:gd name="adj1" fmla="val 12060"/>
                  <a:gd name="adj2" fmla="val 16750"/>
                  <a:gd name="adj3" fmla="val 26406"/>
                  <a:gd name="adj4" fmla="val 24998"/>
                </a:avLst>
              </a:prstGeom>
              <a:solidFill>
                <a:srgbClr val="008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Bent Arrow 27"/>
              <p:cNvSpPr/>
              <p:nvPr/>
            </p:nvSpPr>
            <p:spPr bwMode="auto">
              <a:xfrm>
                <a:off x="4114800" y="1295400"/>
                <a:ext cx="1600200" cy="1981200"/>
              </a:xfrm>
              <a:prstGeom prst="bentArrow">
                <a:avLst>
                  <a:gd name="adj1" fmla="val 12060"/>
                  <a:gd name="adj2" fmla="val 16750"/>
                  <a:gd name="adj3" fmla="val 26406"/>
                  <a:gd name="adj4" fmla="val 24998"/>
                </a:avLst>
              </a:prstGeom>
              <a:solidFill>
                <a:srgbClr val="008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6200000">
              <a:off x="3271838" y="2976562"/>
              <a:ext cx="1905000" cy="523875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</a:rPr>
                <a:t>XSPARQL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Convert XML to RDF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741944"/>
            <a:ext cx="8049637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lastfm</a:t>
            </a:r>
            <a:r>
              <a:rPr lang="en-US" sz="1400" dirty="0" smtClean="0"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latin typeface="Monaco"/>
                <a:cs typeface="Monaco"/>
              </a:rPr>
              <a:t>xsparql.deri.org/lastfm</a:t>
            </a:r>
            <a:r>
              <a:rPr lang="en-US" sz="1400" dirty="0" smtClean="0">
                <a:latin typeface="Monaco"/>
                <a:cs typeface="Monaco"/>
              </a:rPr>
              <a:t>#&gt;</a:t>
            </a:r>
          </a:p>
          <a:p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let $doc := "http://ws.audioscrobbler.com/2.0/?method=</a:t>
            </a:r>
            <a:r>
              <a:rPr lang="en-US" sz="1400" dirty="0" err="1" smtClean="0">
                <a:latin typeface="Monaco"/>
                <a:cs typeface="Monaco"/>
              </a:rPr>
              <a:t>user.gettopartists</a:t>
            </a:r>
            <a:r>
              <a:rPr lang="en-US" sz="1400" dirty="0" smtClean="0">
                <a:latin typeface="Monaco"/>
                <a:cs typeface="Monaco"/>
              </a:rPr>
              <a:t>"</a:t>
            </a:r>
          </a:p>
          <a:p>
            <a:r>
              <a:rPr lang="en-US" sz="1400" dirty="0" smtClean="0">
                <a:latin typeface="Monaco"/>
                <a:cs typeface="Monaco"/>
              </a:rPr>
              <a:t>for $artist in </a:t>
            </a:r>
            <a:r>
              <a:rPr lang="en-US" sz="1400" dirty="0" err="1" smtClean="0">
                <a:latin typeface="Monaco"/>
                <a:cs typeface="Monaco"/>
              </a:rPr>
              <a:t>doc($doc</a:t>
            </a:r>
            <a:r>
              <a:rPr lang="en-US" sz="1400" dirty="0" smtClean="0">
                <a:latin typeface="Monaco"/>
                <a:cs typeface="Monaco"/>
              </a:rPr>
              <a:t>)//artist</a:t>
            </a:r>
          </a:p>
          <a:p>
            <a:r>
              <a:rPr lang="en-US" sz="1400" dirty="0" smtClean="0">
                <a:latin typeface="Monaco"/>
                <a:cs typeface="Monaco"/>
              </a:rPr>
              <a:t>where $</a:t>
            </a:r>
            <a:r>
              <a:rPr lang="en-US" sz="1400" dirty="0" err="1" smtClean="0">
                <a:latin typeface="Monaco"/>
                <a:cs typeface="Monaco"/>
              </a:rPr>
              <a:t>artist[@rank</a:t>
            </a:r>
            <a:r>
              <a:rPr lang="en-US" sz="1400" dirty="0" smtClean="0">
                <a:latin typeface="Monaco"/>
                <a:cs typeface="Monaco"/>
              </a:rPr>
              <a:t> &lt; 6]</a:t>
            </a:r>
          </a:p>
          <a:p>
            <a:r>
              <a:rPr lang="en-US" sz="1400" dirty="0" smtClean="0">
                <a:latin typeface="Monaco"/>
                <a:cs typeface="Monaco"/>
              </a:rPr>
              <a:t>construct { [] </a:t>
            </a:r>
            <a:r>
              <a:rPr lang="en-US" sz="1400" dirty="0" err="1" smtClean="0">
                <a:latin typeface="Monaco"/>
                <a:cs typeface="Monaco"/>
              </a:rPr>
              <a:t>lastfm:topArtist</a:t>
            </a:r>
            <a:r>
              <a:rPr lang="en-US" sz="1400" dirty="0" smtClean="0">
                <a:latin typeface="Monaco"/>
                <a:cs typeface="Monaco"/>
              </a:rPr>
              <a:t> {$artist//name};  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   </a:t>
            </a:r>
            <a:r>
              <a:rPr lang="en-US" sz="1400" dirty="0" err="1" smtClean="0">
                <a:latin typeface="Monaco"/>
                <a:cs typeface="Monaco"/>
              </a:rPr>
              <a:t>lastfm:artistRank</a:t>
            </a:r>
            <a:r>
              <a:rPr lang="en-US" sz="1400" dirty="0" smtClean="0">
                <a:latin typeface="Monaco"/>
                <a:cs typeface="Monaco"/>
              </a:rPr>
              <a:t> {$artist//@rank} . 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0" name="Rounded Rectangle 9"/>
          <p:cNvSpPr/>
          <p:nvPr/>
        </p:nvSpPr>
        <p:spPr bwMode="auto">
          <a:xfrm>
            <a:off x="883920" y="2209800"/>
            <a:ext cx="7856813" cy="457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11" name="Group 10"/>
          <p:cNvGrpSpPr/>
          <p:nvPr/>
        </p:nvGrpSpPr>
        <p:grpSpPr>
          <a:xfrm>
            <a:off x="304800" y="3581400"/>
            <a:ext cx="8615897" cy="1600438"/>
            <a:chOff x="304800" y="4572000"/>
            <a:chExt cx="8615897" cy="1600438"/>
          </a:xfrm>
        </p:grpSpPr>
        <p:sp>
          <p:nvSpPr>
            <p:cNvPr id="9" name="TextBox 8"/>
            <p:cNvSpPr txBox="1"/>
            <p:nvPr/>
          </p:nvSpPr>
          <p:spPr>
            <a:xfrm>
              <a:off x="1517496" y="4572000"/>
              <a:ext cx="7403201" cy="1600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Monaco"/>
                  <a:cs typeface="Monaco"/>
                </a:rPr>
                <a:t>@prefix </a:t>
              </a:r>
              <a:r>
                <a:rPr lang="en-US" sz="1400" dirty="0" err="1" smtClean="0">
                  <a:latin typeface="Monaco"/>
                  <a:cs typeface="Monaco"/>
                </a:rPr>
                <a:t>lastfm</a:t>
              </a:r>
              <a:r>
                <a:rPr lang="en-US" sz="1400" dirty="0" smtClean="0">
                  <a:latin typeface="Monaco"/>
                  <a:cs typeface="Monaco"/>
                </a:rPr>
                <a:t>: &lt;http://</a:t>
              </a:r>
              <a:r>
                <a:rPr lang="en-US" sz="1400" dirty="0" err="1" smtClean="0">
                  <a:latin typeface="Monaco"/>
                  <a:cs typeface="Monaco"/>
                </a:rPr>
                <a:t>xsparql.deri.org/lastfm</a:t>
              </a:r>
              <a:r>
                <a:rPr lang="en-US" sz="1400" dirty="0" smtClean="0">
                  <a:latin typeface="Monaco"/>
                  <a:cs typeface="Monaco"/>
                </a:rPr>
                <a:t>#&gt; . </a:t>
              </a:r>
            </a:p>
            <a:p>
              <a:endParaRPr lang="en-US" sz="1400" dirty="0" smtClean="0">
                <a:latin typeface="Monaco"/>
                <a:cs typeface="Monaco"/>
              </a:endParaRPr>
            </a:p>
            <a:p>
              <a:r>
                <a:rPr lang="en-US" sz="1400" dirty="0" smtClean="0"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latin typeface="Monaco"/>
                  <a:cs typeface="Monaco"/>
                </a:rPr>
                <a:t> "</a:t>
              </a:r>
              <a:r>
                <a:rPr lang="en-US" sz="1400" dirty="0" err="1" smtClean="0">
                  <a:latin typeface="Monaco"/>
                  <a:cs typeface="Monaco"/>
                </a:rPr>
                <a:t>Therion</a:t>
              </a:r>
              <a:r>
                <a:rPr lang="en-US" sz="1400" dirty="0" smtClean="0">
                  <a:latin typeface="Monaco"/>
                  <a:cs typeface="Monaco"/>
                </a:rPr>
                <a:t>" ;  </a:t>
              </a:r>
              <a:r>
                <a:rPr lang="en-US" sz="1400" dirty="0" err="1" smtClean="0"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latin typeface="Monaco"/>
                  <a:cs typeface="Monaco"/>
                </a:rPr>
                <a:t> "1" ] .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latin typeface="Monaco"/>
                  <a:cs typeface="Monaco"/>
                </a:rPr>
                <a:t> "</a:t>
              </a:r>
              <a:r>
                <a:rPr lang="en-US" sz="1400" dirty="0" err="1" smtClean="0">
                  <a:latin typeface="Monaco"/>
                  <a:cs typeface="Monaco"/>
                </a:rPr>
                <a:t>Nightwish</a:t>
              </a:r>
              <a:r>
                <a:rPr lang="en-US" sz="1400" dirty="0" smtClean="0">
                  <a:latin typeface="Monaco"/>
                  <a:cs typeface="Monaco"/>
                </a:rPr>
                <a:t>" ;  </a:t>
              </a:r>
              <a:r>
                <a:rPr lang="en-US" sz="1400" dirty="0" err="1" smtClean="0"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latin typeface="Monaco"/>
                  <a:cs typeface="Monaco"/>
                </a:rPr>
                <a:t> "2" ] .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latin typeface="Monaco"/>
                  <a:cs typeface="Monaco"/>
                </a:rPr>
                <a:t> "Blind Guardian" ;  </a:t>
              </a:r>
              <a:r>
                <a:rPr lang="en-US" sz="1400" dirty="0" err="1" smtClean="0"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latin typeface="Monaco"/>
                  <a:cs typeface="Monaco"/>
                </a:rPr>
                <a:t> "3" ] .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latin typeface="Monaco"/>
                  <a:cs typeface="Monaco"/>
                </a:rPr>
                <a:t> "Rhapsody of Fire" ;  </a:t>
              </a:r>
              <a:r>
                <a:rPr lang="en-US" sz="1400" dirty="0" err="1" smtClean="0"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latin typeface="Monaco"/>
                  <a:cs typeface="Monaco"/>
                </a:rPr>
                <a:t> "4" ] .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[ </a:t>
              </a:r>
              <a:r>
                <a:rPr lang="en-US" sz="1400" dirty="0" err="1" smtClean="0"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latin typeface="Monaco"/>
                  <a:cs typeface="Monaco"/>
                </a:rPr>
                <a:t> "Iced Earth" ;  </a:t>
              </a:r>
              <a:r>
                <a:rPr lang="en-US" sz="1400" dirty="0" err="1" smtClean="0"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latin typeface="Monaco"/>
                  <a:cs typeface="Monaco"/>
                </a:rPr>
                <a:t> "5" ] 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4583668"/>
              <a:ext cx="114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8000"/>
                </a:buClr>
              </a:pPr>
              <a:r>
                <a:rPr lang="en-US" dirty="0" smtClean="0">
                  <a:solidFill>
                    <a:srgbClr val="008000"/>
                  </a:solidFill>
                </a:rPr>
                <a:t>Result: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" y="10668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Query: </a:t>
            </a:r>
          </a:p>
          <a:p>
            <a:r>
              <a:rPr lang="en-US" sz="1400" dirty="0" smtClean="0"/>
              <a:t>Convert </a:t>
            </a:r>
            <a:r>
              <a:rPr lang="en-US" sz="1400" dirty="0" err="1" smtClean="0"/>
              <a:t>Last.fm</a:t>
            </a:r>
            <a:r>
              <a:rPr lang="en-US" sz="1400" dirty="0" smtClean="0"/>
              <a:t> top artists of a user into RDF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152400" y="4876800"/>
            <a:ext cx="2209800" cy="985123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construct generates valid Turtle RDF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09800" y="2819400"/>
            <a:ext cx="4191000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Rounded Rectangle 11"/>
          <p:cNvSpPr/>
          <p:nvPr/>
        </p:nvSpPr>
        <p:spPr bwMode="auto">
          <a:xfrm>
            <a:off x="838200" y="2590800"/>
            <a:ext cx="7856813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3" name="Rounded Rectangle 12"/>
          <p:cNvSpPr/>
          <p:nvPr/>
        </p:nvSpPr>
        <p:spPr bwMode="auto">
          <a:xfrm>
            <a:off x="2209800" y="3124200"/>
            <a:ext cx="4191000" cy="218182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8" name="Cloud 17"/>
          <p:cNvSpPr/>
          <p:nvPr/>
        </p:nvSpPr>
        <p:spPr bwMode="auto">
          <a:xfrm>
            <a:off x="2382520" y="25095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Cloud 18"/>
          <p:cNvSpPr/>
          <p:nvPr/>
        </p:nvSpPr>
        <p:spPr bwMode="auto">
          <a:xfrm>
            <a:off x="2362200" y="33528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492825" y="1295400"/>
            <a:ext cx="4225475" cy="2057400"/>
            <a:chOff x="2492825" y="1295400"/>
            <a:chExt cx="4225475" cy="2057400"/>
          </a:xfrm>
        </p:grpSpPr>
        <p:pic>
          <p:nvPicPr>
            <p:cNvPr id="7" name="Picture 6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13" name="Picture 12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  <p:sp>
          <p:nvSpPr>
            <p:cNvPr id="20" name="Bent-Up Arrow 19"/>
            <p:cNvSpPr/>
            <p:nvPr/>
          </p:nvSpPr>
          <p:spPr bwMode="auto">
            <a:xfrm rot="10800000">
              <a:off x="2492825" y="1391920"/>
              <a:ext cx="1469573" cy="1960880"/>
            </a:xfrm>
            <a:prstGeom prst="bentUpArrow">
              <a:avLst>
                <a:gd name="adj1" fmla="val 13260"/>
                <a:gd name="adj2" fmla="val 17573"/>
                <a:gd name="adj3" fmla="val 19641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8" name="Group 24"/>
          <p:cNvGrpSpPr/>
          <p:nvPr/>
        </p:nvGrpSpPr>
        <p:grpSpPr>
          <a:xfrm>
            <a:off x="3200400" y="2362200"/>
            <a:ext cx="3276600" cy="1104900"/>
            <a:chOff x="3200400" y="2362200"/>
            <a:chExt cx="3276600" cy="1104900"/>
          </a:xfrm>
        </p:grpSpPr>
        <p:pic>
          <p:nvPicPr>
            <p:cNvPr id="6" name="Picture 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10" name="Picture 9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0315" y="2590800"/>
              <a:ext cx="1416685" cy="876300"/>
            </a:xfrm>
            <a:prstGeom prst="rect">
              <a:avLst/>
            </a:prstGeom>
          </p:spPr>
        </p:pic>
        <p:sp>
          <p:nvSpPr>
            <p:cNvPr id="21" name="Bent-Up Arrow 20"/>
            <p:cNvSpPr/>
            <p:nvPr/>
          </p:nvSpPr>
          <p:spPr bwMode="auto">
            <a:xfrm rot="10800000">
              <a:off x="3200400" y="255270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9" name="Group 25"/>
          <p:cNvGrpSpPr/>
          <p:nvPr/>
        </p:nvGrpSpPr>
        <p:grpSpPr>
          <a:xfrm>
            <a:off x="3115310" y="3886200"/>
            <a:ext cx="3056890" cy="1371600"/>
            <a:chOff x="3115310" y="3886200"/>
            <a:chExt cx="3056890" cy="1371600"/>
          </a:xfrm>
        </p:grpSpPr>
        <p:pic>
          <p:nvPicPr>
            <p:cNvPr id="5" name="Picture 4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Bent-Up Arrow 21"/>
            <p:cNvSpPr/>
            <p:nvPr/>
          </p:nvSpPr>
          <p:spPr bwMode="auto">
            <a:xfrm rot="5400000">
              <a:off x="3048000" y="441071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pic>
        <p:nvPicPr>
          <p:cNvPr id="27" name="Picture 26" descr="XSPARQ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278" y="3519489"/>
            <a:ext cx="960241" cy="59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Integrate RDF 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7025" y="2262932"/>
            <a:ext cx="503293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dbprop</a:t>
            </a:r>
            <a:r>
              <a:rPr lang="en-US" sz="1400" dirty="0" smtClean="0"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latin typeface="Monaco"/>
                <a:cs typeface="Monaco"/>
              </a:rPr>
              <a:t>dbpedia.org</a:t>
            </a:r>
            <a:r>
              <a:rPr lang="en-US" sz="1400" dirty="0" smtClean="0">
                <a:latin typeface="Monaco"/>
                <a:cs typeface="Monaco"/>
              </a:rPr>
              <a:t>/property/&gt; </a:t>
            </a:r>
          </a:p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foaf</a:t>
            </a:r>
            <a:r>
              <a:rPr lang="en-US" sz="1400" dirty="0" smtClean="0">
                <a:latin typeface="Monaco"/>
                <a:cs typeface="Monaco"/>
              </a:rPr>
              <a:t>:   &lt;http://xmlns.com/foaf/0.1/&gt; </a:t>
            </a:r>
          </a:p>
          <a:p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construct { $artist </a:t>
            </a:r>
            <a:r>
              <a:rPr lang="en-US" sz="1400" dirty="0" err="1" smtClean="0">
                <a:latin typeface="Monaco"/>
                <a:cs typeface="Monaco"/>
              </a:rPr>
              <a:t>foaf:based_near</a:t>
            </a:r>
            <a:r>
              <a:rPr lang="en-US" sz="1400" dirty="0" smtClean="0">
                <a:latin typeface="Monaco"/>
                <a:cs typeface="Monaco"/>
              </a:rPr>
              <a:t> $origin }</a:t>
            </a:r>
          </a:p>
          <a:p>
            <a:r>
              <a:rPr lang="en-US" sz="1400" dirty="0" smtClean="0">
                <a:latin typeface="Monaco"/>
                <a:cs typeface="Monaco"/>
              </a:rPr>
              <a:t>from &lt;http://</a:t>
            </a:r>
            <a:r>
              <a:rPr lang="en-US" sz="1400" dirty="0" err="1" smtClean="0">
                <a:latin typeface="Monaco"/>
                <a:cs typeface="Monaco"/>
              </a:rPr>
              <a:t>dbpedia.org/resource/Nightwish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where { $artist </a:t>
            </a:r>
            <a:r>
              <a:rPr lang="en-US" sz="1400" dirty="0" err="1" smtClean="0">
                <a:latin typeface="Monaco"/>
                <a:cs typeface="Monaco"/>
              </a:rPr>
              <a:t>dbprop:origin</a:t>
            </a:r>
            <a:r>
              <a:rPr lang="en-US" sz="1400" dirty="0" smtClean="0">
                <a:latin typeface="Monaco"/>
                <a:cs typeface="Monaco"/>
              </a:rPr>
              <a:t> $origin 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588125" y="2279065"/>
            <a:ext cx="2209800" cy="985123"/>
          </a:xfrm>
          <a:prstGeom prst="roundRect">
            <a:avLst/>
          </a:prstGeom>
          <a:solidFill>
            <a:srgbClr val="0000FF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Issue: determining the artist identifiers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09800" y="3124200"/>
            <a:ext cx="4191000" cy="30753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GB" dirty="0" smtClean="0"/>
              <a:t>    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31775" y="12954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Query: </a:t>
            </a:r>
          </a:p>
          <a:p>
            <a:r>
              <a:rPr lang="en-US" sz="1400" dirty="0" smtClean="0"/>
              <a:t>Retrieve the origin of an artist from </a:t>
            </a:r>
            <a:r>
              <a:rPr lang="en-US" sz="1400" dirty="0" err="1" smtClean="0"/>
              <a:t>DBPedia</a:t>
            </a:r>
            <a:r>
              <a:rPr lang="en-US" sz="1400" dirty="0" smtClean="0"/>
              <a:t>: Same as the SPARQL query</a:t>
            </a:r>
            <a:endParaRPr lang="en-US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752600" y="4807358"/>
            <a:ext cx="6172200" cy="1288642"/>
            <a:chOff x="1752600" y="4140200"/>
            <a:chExt cx="6172200" cy="1288642"/>
          </a:xfrm>
        </p:grpSpPr>
        <p:grpSp>
          <p:nvGrpSpPr>
            <p:cNvPr id="28" name="Group 27"/>
            <p:cNvGrpSpPr/>
            <p:nvPr/>
          </p:nvGrpSpPr>
          <p:grpSpPr>
            <a:xfrm>
              <a:off x="4190999" y="4140200"/>
              <a:ext cx="3733801" cy="1288642"/>
              <a:chOff x="2895599" y="4140200"/>
              <a:chExt cx="3733801" cy="1288642"/>
            </a:xfrm>
          </p:grpSpPr>
          <p:pic>
            <p:nvPicPr>
              <p:cNvPr id="14" name="Picture 13" descr="geonames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5599" y="4140200"/>
                <a:ext cx="2788023" cy="609600"/>
              </a:xfrm>
              <a:prstGeom prst="rect">
                <a:avLst/>
              </a:prstGeom>
            </p:spPr>
          </p:pic>
          <p:pic>
            <p:nvPicPr>
              <p:cNvPr id="26" name="Picture 25" descr="sw-cube-v1.svg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7195" y="4616042"/>
                <a:ext cx="812800" cy="812800"/>
              </a:xfrm>
              <a:prstGeom prst="rect">
                <a:avLst/>
              </a:prstGeom>
            </p:spPr>
          </p:pic>
          <p:pic>
            <p:nvPicPr>
              <p:cNvPr id="27" name="Picture 26" descr="XML_ic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320" y="5022442"/>
                <a:ext cx="701080" cy="272642"/>
              </a:xfrm>
              <a:prstGeom prst="rect">
                <a:avLst/>
              </a:prstGeom>
            </p:spPr>
          </p:pic>
        </p:grpSp>
        <p:sp>
          <p:nvSpPr>
            <p:cNvPr id="29" name="Rounded Rectangle 28"/>
            <p:cNvSpPr/>
            <p:nvPr/>
          </p:nvSpPr>
          <p:spPr bwMode="auto">
            <a:xfrm>
              <a:off x="1752600" y="4272677"/>
              <a:ext cx="2209800" cy="985123"/>
            </a:xfrm>
            <a:prstGeom prst="roundRect">
              <a:avLst/>
            </a:prstGeom>
            <a:solidFill>
              <a:srgbClr val="0000FF">
                <a:alpha val="4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err="1" smtClean="0"/>
                <a:t>DBPedia</a:t>
              </a:r>
              <a:r>
                <a:rPr lang="en-US" dirty="0" smtClean="0"/>
                <a:t> does not have the map coordinates</a:t>
              </a:r>
            </a:p>
          </p:txBody>
        </p:sp>
      </p:grpSp>
      <p:sp>
        <p:nvSpPr>
          <p:cNvPr id="16" name="Rounded Rectangle 15"/>
          <p:cNvSpPr/>
          <p:nvPr/>
        </p:nvSpPr>
        <p:spPr bwMode="auto">
          <a:xfrm>
            <a:off x="2514600" y="3350061"/>
            <a:ext cx="3200400" cy="30753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Integrate RDF 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231775" y="1295400"/>
            <a:ext cx="762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Query: </a:t>
            </a:r>
          </a:p>
          <a:p>
            <a:r>
              <a:rPr lang="en-US" sz="1400" dirty="0" smtClean="0"/>
              <a:t>Retrieve the origin of an artist from </a:t>
            </a:r>
            <a:r>
              <a:rPr lang="en-US" sz="1400" dirty="0" err="1" smtClean="0"/>
              <a:t>DBPedia</a:t>
            </a:r>
            <a:r>
              <a:rPr lang="en-US" sz="1400" dirty="0" smtClean="0"/>
              <a:t> </a:t>
            </a:r>
            <a:r>
              <a:rPr lang="en-US" sz="1400" b="1" i="1" dirty="0" smtClean="0"/>
              <a:t>including map coordinates</a:t>
            </a:r>
            <a:endParaRPr lang="en-US" sz="1400" b="1" i="1" dirty="0"/>
          </a:p>
        </p:txBody>
      </p:sp>
      <p:grpSp>
        <p:nvGrpSpPr>
          <p:cNvPr id="3" name="Group 29"/>
          <p:cNvGrpSpPr/>
          <p:nvPr/>
        </p:nvGrpSpPr>
        <p:grpSpPr>
          <a:xfrm>
            <a:off x="1752600" y="4807358"/>
            <a:ext cx="6172200" cy="1288642"/>
            <a:chOff x="1752600" y="4140200"/>
            <a:chExt cx="6172200" cy="1288642"/>
          </a:xfrm>
        </p:grpSpPr>
        <p:grpSp>
          <p:nvGrpSpPr>
            <p:cNvPr id="4" name="Group 27"/>
            <p:cNvGrpSpPr/>
            <p:nvPr/>
          </p:nvGrpSpPr>
          <p:grpSpPr>
            <a:xfrm>
              <a:off x="4190999" y="4140200"/>
              <a:ext cx="3733801" cy="1288642"/>
              <a:chOff x="2895599" y="4140200"/>
              <a:chExt cx="3733801" cy="1288642"/>
            </a:xfrm>
          </p:grpSpPr>
          <p:pic>
            <p:nvPicPr>
              <p:cNvPr id="14" name="Picture 13" descr="geonames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95599" y="4140200"/>
                <a:ext cx="2788023" cy="609600"/>
              </a:xfrm>
              <a:prstGeom prst="rect">
                <a:avLst/>
              </a:prstGeom>
            </p:spPr>
          </p:pic>
          <p:pic>
            <p:nvPicPr>
              <p:cNvPr id="26" name="Picture 25" descr="sw-cube-v1.svg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7195" y="4616042"/>
                <a:ext cx="812800" cy="812800"/>
              </a:xfrm>
              <a:prstGeom prst="rect">
                <a:avLst/>
              </a:prstGeom>
            </p:spPr>
          </p:pic>
          <p:pic>
            <p:nvPicPr>
              <p:cNvPr id="27" name="Picture 26" descr="XML_ico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8320" y="5022442"/>
                <a:ext cx="701080" cy="272642"/>
              </a:xfrm>
              <a:prstGeom prst="rect">
                <a:avLst/>
              </a:prstGeom>
            </p:spPr>
          </p:pic>
        </p:grpSp>
        <p:sp>
          <p:nvSpPr>
            <p:cNvPr id="29" name="Rounded Rectangle 28"/>
            <p:cNvSpPr/>
            <p:nvPr/>
          </p:nvSpPr>
          <p:spPr bwMode="auto">
            <a:xfrm>
              <a:off x="1752600" y="4272677"/>
              <a:ext cx="2209800" cy="985123"/>
            </a:xfrm>
            <a:prstGeom prst="roundRect">
              <a:avLst/>
            </a:prstGeom>
            <a:solidFill>
              <a:srgbClr val="0000FF">
                <a:alpha val="4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dirty="0" err="1" smtClean="0"/>
                <a:t>DBPedia</a:t>
              </a:r>
              <a:r>
                <a:rPr lang="en-US" dirty="0" smtClean="0"/>
                <a:t> does not have the map coordinates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" y="1970544"/>
            <a:ext cx="91440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prefix wgs84_pos: &lt;http://www.w3.org/2003/01/geo/wgs84_pos#&gt;</a:t>
            </a:r>
          </a:p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dbprop</a:t>
            </a:r>
            <a:r>
              <a:rPr lang="en-US" sz="1400" dirty="0" smtClean="0"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latin typeface="Monaco"/>
                <a:cs typeface="Monaco"/>
              </a:rPr>
              <a:t>dbpedia.org</a:t>
            </a:r>
            <a:r>
              <a:rPr lang="en-US" sz="1400" dirty="0" smtClean="0">
                <a:latin typeface="Monaco"/>
                <a:cs typeface="Monaco"/>
              </a:rPr>
              <a:t>/property/&gt; </a:t>
            </a:r>
          </a:p>
          <a:p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for * from &lt;http://</a:t>
            </a:r>
            <a:r>
              <a:rPr lang="en-US" sz="1400" dirty="0" err="1" smtClean="0">
                <a:latin typeface="Monaco"/>
                <a:cs typeface="Monaco"/>
              </a:rPr>
              <a:t>dbpedia.org/resource/Nightwish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where { $artist </a:t>
            </a:r>
            <a:r>
              <a:rPr lang="en-US" sz="1400" dirty="0" err="1" smtClean="0">
                <a:latin typeface="Monaco"/>
                <a:cs typeface="Monaco"/>
              </a:rPr>
              <a:t>dbprop:origin</a:t>
            </a:r>
            <a:r>
              <a:rPr lang="en-US" sz="1400" dirty="0" smtClean="0">
                <a:latin typeface="Monaco"/>
                <a:cs typeface="Monaco"/>
              </a:rPr>
              <a:t> $origin }</a:t>
            </a:r>
          </a:p>
          <a:p>
            <a:r>
              <a:rPr lang="en-US" sz="1400" dirty="0" smtClean="0">
                <a:latin typeface="Monaco"/>
                <a:cs typeface="Monaco"/>
              </a:rPr>
              <a:t>return </a:t>
            </a:r>
          </a:p>
          <a:p>
            <a:r>
              <a:rPr lang="en-US" sz="1400" dirty="0" smtClean="0">
                <a:latin typeface="Monaco"/>
                <a:cs typeface="Monaco"/>
              </a:rPr>
              <a:t>let $hometown := </a:t>
            </a:r>
          </a:p>
          <a:p>
            <a:r>
              <a:rPr lang="en-US" sz="1400" dirty="0" smtClean="0">
                <a:latin typeface="Monaco"/>
                <a:cs typeface="Monaco"/>
              </a:rPr>
              <a:t>  </a:t>
            </a:r>
            <a:r>
              <a:rPr lang="en-US" sz="1400" dirty="0" err="1" smtClean="0">
                <a:latin typeface="Monaco"/>
                <a:cs typeface="Monaco"/>
              </a:rPr>
              <a:t>fn:concat("http://api.geonames.org/search?type</a:t>
            </a:r>
            <a:r>
              <a:rPr lang="en-US" sz="1400" dirty="0" smtClean="0">
                <a:latin typeface="Monaco"/>
                <a:cs typeface="Monaco"/>
              </a:rPr>
              <a:t>=</a:t>
            </a:r>
            <a:r>
              <a:rPr lang="en-US" sz="1400" dirty="0" err="1" smtClean="0">
                <a:latin typeface="Monaco"/>
                <a:cs typeface="Monaco"/>
              </a:rPr>
              <a:t>rdf&amp;q</a:t>
            </a:r>
            <a:r>
              <a:rPr lang="en-US" sz="1400" dirty="0" smtClean="0">
                <a:latin typeface="Monaco"/>
                <a:cs typeface="Monaco"/>
              </a:rPr>
              <a:t>=",</a:t>
            </a:r>
            <a:r>
              <a:rPr lang="en-US" sz="1400" dirty="0" err="1" smtClean="0">
                <a:latin typeface="Monaco"/>
                <a:cs typeface="Monaco"/>
              </a:rPr>
              <a:t>fn:encode-for-uri($origin</a:t>
            </a:r>
            <a:r>
              <a:rPr lang="en-US" sz="1400" dirty="0" smtClean="0">
                <a:latin typeface="Monaco"/>
                <a:cs typeface="Monaco"/>
              </a:rPr>
              <a:t>))</a:t>
            </a:r>
          </a:p>
          <a:p>
            <a:r>
              <a:rPr lang="en-US" sz="1400" dirty="0" smtClean="0">
                <a:latin typeface="Monaco"/>
                <a:cs typeface="Monaco"/>
              </a:rPr>
              <a:t>for * from $hometown</a:t>
            </a:r>
          </a:p>
          <a:p>
            <a:r>
              <a:rPr lang="en-US" sz="1400" dirty="0" smtClean="0">
                <a:latin typeface="Monaco"/>
                <a:cs typeface="Monaco"/>
              </a:rPr>
              <a:t>where { [] wgs84_pos:lat $lat; wgs84_pos:long $long }</a:t>
            </a:r>
          </a:p>
          <a:p>
            <a:r>
              <a:rPr lang="en-US" sz="1400" dirty="0" smtClean="0">
                <a:latin typeface="Monaco"/>
                <a:cs typeface="Monaco"/>
              </a:rPr>
              <a:t>limit 1</a:t>
            </a:r>
          </a:p>
          <a:p>
            <a:r>
              <a:rPr lang="en-US" sz="1400" dirty="0" smtClean="0">
                <a:latin typeface="Monaco"/>
                <a:cs typeface="Monaco"/>
              </a:rPr>
              <a:t>construct { $artist wgs84_pos:lat $lat; wgs84_pos:long $long } 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73024" y="3264188"/>
            <a:ext cx="9070975" cy="469612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" name="Rounded Rectangle 19"/>
          <p:cNvSpPr/>
          <p:nvPr/>
        </p:nvSpPr>
        <p:spPr bwMode="auto">
          <a:xfrm>
            <a:off x="73025" y="3733800"/>
            <a:ext cx="7898558" cy="685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1" name="Rounded Rectangle 20"/>
          <p:cNvSpPr/>
          <p:nvPr/>
        </p:nvSpPr>
        <p:spPr bwMode="auto">
          <a:xfrm>
            <a:off x="73025" y="2590800"/>
            <a:ext cx="7898558" cy="698212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2" name="Rounded Rectangle 21"/>
          <p:cNvSpPr/>
          <p:nvPr/>
        </p:nvSpPr>
        <p:spPr bwMode="auto">
          <a:xfrm>
            <a:off x="73023" y="4343400"/>
            <a:ext cx="6905999" cy="304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8" name="Cloud 17"/>
          <p:cNvSpPr/>
          <p:nvPr/>
        </p:nvSpPr>
        <p:spPr bwMode="auto">
          <a:xfrm>
            <a:off x="2382520" y="25095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Cloud 18"/>
          <p:cNvSpPr/>
          <p:nvPr/>
        </p:nvSpPr>
        <p:spPr bwMode="auto">
          <a:xfrm>
            <a:off x="2362200" y="33528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492825" y="1295400"/>
            <a:ext cx="4225475" cy="2057400"/>
            <a:chOff x="2492825" y="1295400"/>
            <a:chExt cx="4225475" cy="2057400"/>
          </a:xfrm>
        </p:grpSpPr>
        <p:pic>
          <p:nvPicPr>
            <p:cNvPr id="7" name="Picture 6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13" name="Picture 12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  <p:sp>
          <p:nvSpPr>
            <p:cNvPr id="20" name="Bent-Up Arrow 19"/>
            <p:cNvSpPr/>
            <p:nvPr/>
          </p:nvSpPr>
          <p:spPr bwMode="auto">
            <a:xfrm rot="10800000">
              <a:off x="2492825" y="1391920"/>
              <a:ext cx="1469573" cy="1960880"/>
            </a:xfrm>
            <a:prstGeom prst="bentUpArrow">
              <a:avLst>
                <a:gd name="adj1" fmla="val 13260"/>
                <a:gd name="adj2" fmla="val 17573"/>
                <a:gd name="adj3" fmla="val 19641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8" name="Group 24"/>
          <p:cNvGrpSpPr/>
          <p:nvPr/>
        </p:nvGrpSpPr>
        <p:grpSpPr>
          <a:xfrm>
            <a:off x="3200400" y="2362200"/>
            <a:ext cx="3276600" cy="1104900"/>
            <a:chOff x="3200400" y="2362200"/>
            <a:chExt cx="3276600" cy="1104900"/>
          </a:xfrm>
        </p:grpSpPr>
        <p:pic>
          <p:nvPicPr>
            <p:cNvPr id="6" name="Picture 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10" name="Picture 9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0315" y="2590800"/>
              <a:ext cx="1416685" cy="876300"/>
            </a:xfrm>
            <a:prstGeom prst="rect">
              <a:avLst/>
            </a:prstGeom>
          </p:spPr>
        </p:pic>
        <p:sp>
          <p:nvSpPr>
            <p:cNvPr id="21" name="Bent-Up Arrow 20"/>
            <p:cNvSpPr/>
            <p:nvPr/>
          </p:nvSpPr>
          <p:spPr bwMode="auto">
            <a:xfrm rot="10800000">
              <a:off x="3200400" y="255270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9" name="Group 25"/>
          <p:cNvGrpSpPr/>
          <p:nvPr/>
        </p:nvGrpSpPr>
        <p:grpSpPr>
          <a:xfrm>
            <a:off x="3115310" y="3886200"/>
            <a:ext cx="3056890" cy="1371600"/>
            <a:chOff x="3115310" y="3886200"/>
            <a:chExt cx="3056890" cy="1371600"/>
          </a:xfrm>
        </p:grpSpPr>
        <p:pic>
          <p:nvPicPr>
            <p:cNvPr id="5" name="Picture 4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Bent-Up Arrow 21"/>
            <p:cNvSpPr/>
            <p:nvPr/>
          </p:nvSpPr>
          <p:spPr bwMode="auto">
            <a:xfrm rot="5400000">
              <a:off x="3048000" y="4410710"/>
              <a:ext cx="914399" cy="779780"/>
            </a:xfrm>
            <a:prstGeom prst="bentUpArrow">
              <a:avLst>
                <a:gd name="adj1" fmla="val 23031"/>
                <a:gd name="adj2" fmla="val 33196"/>
                <a:gd name="adj3" fmla="val 33834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pic>
        <p:nvPicPr>
          <p:cNvPr id="27" name="Picture 26" descr="XSPARQ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278" y="3519489"/>
            <a:ext cx="960241" cy="59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Output: KML XML format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5040312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Monaco"/>
              </a:rPr>
              <a:t>&lt;</a:t>
            </a:r>
            <a:r>
              <a:rPr lang="en-US" sz="1400" dirty="0" err="1" smtClean="0">
                <a:latin typeface="Monaco"/>
              </a:rPr>
              <a:t>kml</a:t>
            </a:r>
            <a:r>
              <a:rPr lang="en-US" sz="1400" dirty="0" smtClean="0">
                <a:latin typeface="Monaco"/>
              </a:rPr>
              <a:t> </a:t>
            </a:r>
            <a:r>
              <a:rPr lang="en-US" sz="1400" dirty="0" err="1" smtClean="0">
                <a:latin typeface="Monaco"/>
              </a:rPr>
              <a:t>xmlns</a:t>
            </a:r>
            <a:r>
              <a:rPr lang="en-US" sz="1400" dirty="0" smtClean="0">
                <a:latin typeface="Monaco"/>
              </a:rPr>
              <a:t>="http://www.opengis.net/kml/2.2"&gt;</a:t>
            </a:r>
          </a:p>
          <a:p>
            <a:r>
              <a:rPr lang="en-US" sz="1400" dirty="0" smtClean="0">
                <a:latin typeface="Monaco"/>
              </a:rPr>
              <a:t>   &lt;Document&gt;</a:t>
            </a:r>
          </a:p>
          <a:p>
            <a:r>
              <a:rPr lang="en-US" sz="1400" dirty="0" smtClean="0">
                <a:latin typeface="Monaco"/>
              </a:rPr>
              <a:t>      &lt;</a:t>
            </a:r>
            <a:r>
              <a:rPr lang="en-US" sz="1400" dirty="0" err="1" smtClean="0">
                <a:latin typeface="Monaco"/>
              </a:rPr>
              <a:t>Placemark</a:t>
            </a:r>
            <a:r>
              <a:rPr lang="en-US" sz="1400" dirty="0" smtClean="0">
                <a:latin typeface="Monaco"/>
              </a:rPr>
              <a:t>&gt;</a:t>
            </a:r>
          </a:p>
          <a:p>
            <a:r>
              <a:rPr lang="en-US" sz="1400" dirty="0" smtClean="0">
                <a:latin typeface="Monaco"/>
              </a:rPr>
              <a:t>         &lt;name&gt;Hometown of </a:t>
            </a:r>
            <a:r>
              <a:rPr lang="en-US" sz="1400" dirty="0" err="1" smtClean="0">
                <a:latin typeface="Monaco"/>
              </a:rPr>
              <a:t>Nightwish</a:t>
            </a:r>
            <a:r>
              <a:rPr lang="en-US" sz="1400" dirty="0" smtClean="0">
                <a:latin typeface="Monaco"/>
              </a:rPr>
              <a:t>&lt;/name&gt;</a:t>
            </a:r>
          </a:p>
          <a:p>
            <a:r>
              <a:rPr lang="en-US" sz="1400" dirty="0" smtClean="0">
                <a:latin typeface="Monaco"/>
              </a:rPr>
              <a:t>         &lt;Point&gt;</a:t>
            </a:r>
          </a:p>
          <a:p>
            <a:r>
              <a:rPr lang="en-US" sz="1400" dirty="0" smtClean="0">
                <a:latin typeface="Monaco"/>
              </a:rPr>
              <a:t>            &lt;coordinates&gt;</a:t>
            </a:r>
          </a:p>
          <a:p>
            <a:r>
              <a:rPr lang="en-US" sz="1400" dirty="0" smtClean="0">
                <a:latin typeface="Monaco"/>
              </a:rPr>
              <a:t>              30.15,62.1,0</a:t>
            </a:r>
          </a:p>
          <a:p>
            <a:r>
              <a:rPr lang="en-US" sz="1400" dirty="0" smtClean="0">
                <a:latin typeface="Monaco"/>
              </a:rPr>
              <a:t>            &lt;/coordinates&gt;</a:t>
            </a:r>
          </a:p>
          <a:p>
            <a:r>
              <a:rPr lang="en-US" sz="1400" dirty="0" smtClean="0">
                <a:latin typeface="Monaco"/>
              </a:rPr>
              <a:t>         &lt;/Point&gt;</a:t>
            </a:r>
          </a:p>
          <a:p>
            <a:r>
              <a:rPr lang="en-US" sz="1400" dirty="0" smtClean="0">
                <a:latin typeface="Monaco"/>
              </a:rPr>
              <a:t>      &lt;/</a:t>
            </a:r>
            <a:r>
              <a:rPr lang="en-US" sz="1400" dirty="0" err="1" smtClean="0">
                <a:latin typeface="Monaco"/>
              </a:rPr>
              <a:t>Placemark</a:t>
            </a:r>
            <a:r>
              <a:rPr lang="en-US" sz="1400" dirty="0" smtClean="0">
                <a:latin typeface="Monaco"/>
              </a:rPr>
              <a:t>&gt;</a:t>
            </a:r>
          </a:p>
          <a:p>
            <a:r>
              <a:rPr lang="en-US" sz="1400" dirty="0" smtClean="0">
                <a:latin typeface="Monaco"/>
              </a:rPr>
              <a:t> &lt;/Document&gt;</a:t>
            </a:r>
          </a:p>
          <a:p>
            <a:r>
              <a:rPr lang="en-US" sz="1400" dirty="0" smtClean="0">
                <a:latin typeface="Monaco"/>
              </a:rPr>
              <a:t>&lt;/</a:t>
            </a:r>
            <a:r>
              <a:rPr lang="en-US" sz="1400" dirty="0" err="1" smtClean="0">
                <a:latin typeface="Monaco"/>
              </a:rPr>
              <a:t>kml</a:t>
            </a:r>
            <a:r>
              <a:rPr lang="en-US" sz="1400" dirty="0" smtClean="0">
                <a:latin typeface="Monaco"/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486400" y="1752599"/>
            <a:ext cx="3505200" cy="2661523"/>
          </a:xfrm>
          <a:prstGeom prst="roundRect">
            <a:avLst/>
          </a:prstGeom>
          <a:solidFill>
            <a:srgbClr val="00800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KML format: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52400" y="1760220"/>
            <a:ext cx="4865687" cy="5257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Rounded Rectangle 10"/>
          <p:cNvSpPr/>
          <p:nvPr/>
        </p:nvSpPr>
        <p:spPr bwMode="auto">
          <a:xfrm>
            <a:off x="217488" y="3962400"/>
            <a:ext cx="4865687" cy="5334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TextBox 8"/>
          <p:cNvSpPr txBox="1"/>
          <p:nvPr/>
        </p:nvSpPr>
        <p:spPr>
          <a:xfrm>
            <a:off x="5638800" y="21730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root element: “</a:t>
            </a:r>
            <a:r>
              <a:rPr lang="en-US" dirty="0" err="1" smtClean="0"/>
              <a:t>kml</a:t>
            </a:r>
            <a:r>
              <a:rPr lang="en-US" dirty="0" smtClean="0"/>
              <a:t>”, then “Document”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2743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sequence of “</a:t>
            </a:r>
            <a:r>
              <a:rPr lang="en-US" dirty="0" err="1" smtClean="0"/>
              <a:t>Placemark</a:t>
            </a:r>
            <a:r>
              <a:rPr lang="en-US" dirty="0" smtClean="0"/>
              <a:t>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305966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Each “</a:t>
            </a:r>
            <a:r>
              <a:rPr lang="en-US" dirty="0" err="1" smtClean="0"/>
              <a:t>Placemark</a:t>
            </a:r>
            <a:r>
              <a:rPr lang="en-US" dirty="0" smtClean="0"/>
              <a:t>” contains: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“Name” element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38800" y="3657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 “Point” element with the “coordinates”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28601" y="2286000"/>
            <a:ext cx="4865687" cy="16764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2" name="Rounded Rectangle 31"/>
          <p:cNvSpPr/>
          <p:nvPr/>
        </p:nvSpPr>
        <p:spPr bwMode="auto">
          <a:xfrm>
            <a:off x="217488" y="2446020"/>
            <a:ext cx="4865687" cy="2971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3" name="Rounded Rectangle 32"/>
          <p:cNvSpPr/>
          <p:nvPr/>
        </p:nvSpPr>
        <p:spPr bwMode="auto">
          <a:xfrm>
            <a:off x="217488" y="2694801"/>
            <a:ext cx="4865687" cy="1038999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68313" y="1436132"/>
            <a:ext cx="8265115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dbprop</a:t>
            </a:r>
            <a:r>
              <a:rPr lang="en-US" sz="1400" dirty="0" smtClean="0"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latin typeface="Monaco"/>
                <a:cs typeface="Monaco"/>
              </a:rPr>
              <a:t>dbpedia.org</a:t>
            </a:r>
            <a:r>
              <a:rPr lang="en-US" sz="1400" dirty="0" smtClean="0">
                <a:latin typeface="Monaco"/>
                <a:cs typeface="Monaco"/>
              </a:rPr>
              <a:t>/property/&gt; </a:t>
            </a:r>
          </a:p>
          <a:p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&lt;</a:t>
            </a:r>
            <a:r>
              <a:rPr lang="en-US" sz="1400" dirty="0" err="1" smtClean="0">
                <a:latin typeface="Monaco"/>
                <a:cs typeface="Monaco"/>
              </a:rPr>
              <a:t>kml</a:t>
            </a:r>
            <a:r>
              <a:rPr lang="en-US" sz="1400" dirty="0" smtClean="0">
                <a:latin typeface="Monaco"/>
                <a:cs typeface="Monaco"/>
              </a:rPr>
              <a:t>&gt;&lt;Document&gt;{</a:t>
            </a:r>
          </a:p>
          <a:p>
            <a:r>
              <a:rPr lang="en-US" sz="1400" dirty="0" smtClean="0">
                <a:latin typeface="Monaco"/>
                <a:cs typeface="Monaco"/>
              </a:rPr>
              <a:t>let $doc := "http://ws.audioscrobbler.com/2.0/?method=</a:t>
            </a:r>
            <a:r>
              <a:rPr lang="en-US" sz="1400" dirty="0" err="1" smtClean="0">
                <a:latin typeface="Monaco"/>
                <a:cs typeface="Monaco"/>
              </a:rPr>
              <a:t>user.gettopartists</a:t>
            </a:r>
            <a:r>
              <a:rPr lang="en-US" sz="1400" dirty="0" smtClean="0">
                <a:latin typeface="Monaco"/>
                <a:cs typeface="Monaco"/>
              </a:rPr>
              <a:t>”</a:t>
            </a:r>
          </a:p>
          <a:p>
            <a:r>
              <a:rPr lang="en-US" sz="1400" dirty="0" smtClean="0">
                <a:latin typeface="Monaco"/>
                <a:cs typeface="Monaco"/>
              </a:rPr>
              <a:t>for $artist in </a:t>
            </a:r>
            <a:r>
              <a:rPr lang="en-US" sz="1400" dirty="0" err="1" smtClean="0">
                <a:latin typeface="Monaco"/>
                <a:cs typeface="Monaco"/>
              </a:rPr>
              <a:t>doc($doc</a:t>
            </a:r>
            <a:r>
              <a:rPr lang="en-US" sz="1400" dirty="0" smtClean="0">
                <a:latin typeface="Monaco"/>
                <a:cs typeface="Monaco"/>
              </a:rPr>
              <a:t>)//artist</a:t>
            </a:r>
          </a:p>
          <a:p>
            <a:r>
              <a:rPr lang="en-US" sz="1400" dirty="0" smtClean="0">
                <a:latin typeface="Monaco"/>
                <a:cs typeface="Monaco"/>
              </a:rPr>
              <a:t>return let $</a:t>
            </a:r>
            <a:r>
              <a:rPr lang="en-US" sz="1400" dirty="0" err="1" smtClean="0">
                <a:latin typeface="Monaco"/>
                <a:cs typeface="Monaco"/>
              </a:rPr>
              <a:t>artistName</a:t>
            </a:r>
            <a:r>
              <a:rPr lang="en-US" sz="1400" dirty="0" smtClean="0">
                <a:latin typeface="Monaco"/>
                <a:cs typeface="Monaco"/>
              </a:rPr>
              <a:t> := </a:t>
            </a:r>
            <a:r>
              <a:rPr lang="en-US" sz="1400" dirty="0" err="1" smtClean="0">
                <a:latin typeface="Monaco"/>
                <a:cs typeface="Monaco"/>
              </a:rPr>
              <a:t>fn:data($artist</a:t>
            </a:r>
            <a:r>
              <a:rPr lang="en-US" sz="1400" dirty="0" smtClean="0">
                <a:latin typeface="Monaco"/>
                <a:cs typeface="Monaco"/>
              </a:rPr>
              <a:t>//name)</a:t>
            </a:r>
          </a:p>
          <a:p>
            <a:r>
              <a:rPr lang="en-US" sz="1400" dirty="0" smtClean="0">
                <a:latin typeface="Monaco"/>
                <a:cs typeface="Monaco"/>
              </a:rPr>
              <a:t>  let $</a:t>
            </a:r>
            <a:r>
              <a:rPr lang="en-US" sz="1400" dirty="0" err="1" smtClean="0">
                <a:latin typeface="Monaco"/>
                <a:cs typeface="Monaco"/>
              </a:rPr>
              <a:t>uri</a:t>
            </a:r>
            <a:r>
              <a:rPr lang="en-US" sz="1400" dirty="0" smtClean="0">
                <a:latin typeface="Monaco"/>
                <a:cs typeface="Monaco"/>
              </a:rPr>
              <a:t> := </a:t>
            </a:r>
            <a:r>
              <a:rPr lang="en-US" sz="1400" dirty="0" err="1" smtClean="0">
                <a:latin typeface="Monaco"/>
                <a:cs typeface="Monaco"/>
              </a:rPr>
              <a:t>fn:concat("http://dbpedia.org/resource</a:t>
            </a:r>
            <a:r>
              <a:rPr lang="en-US" sz="1400" dirty="0" smtClean="0">
                <a:latin typeface="Monaco"/>
                <a:cs typeface="Monaco"/>
              </a:rPr>
              <a:t>/", $</a:t>
            </a:r>
            <a:r>
              <a:rPr lang="en-US" sz="1400" dirty="0" err="1" smtClean="0">
                <a:latin typeface="Monaco"/>
                <a:cs typeface="Monaco"/>
              </a:rPr>
              <a:t>artistName</a:t>
            </a:r>
            <a:r>
              <a:rPr lang="en-US" sz="1400" dirty="0" smtClean="0">
                <a:latin typeface="Monaco"/>
                <a:cs typeface="Monaco"/>
              </a:rPr>
              <a:t>)</a:t>
            </a:r>
          </a:p>
          <a:p>
            <a:r>
              <a:rPr lang="en-US" sz="1400" dirty="0" smtClean="0">
                <a:latin typeface="Monaco"/>
                <a:cs typeface="Monaco"/>
              </a:rPr>
              <a:t>  for $origin from $</a:t>
            </a:r>
            <a:r>
              <a:rPr lang="en-US" sz="1400" dirty="0" err="1" smtClean="0">
                <a:latin typeface="Monaco"/>
                <a:cs typeface="Monaco"/>
              </a:rPr>
              <a:t>uri</a:t>
            </a:r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  where { [] </a:t>
            </a:r>
            <a:r>
              <a:rPr lang="en-US" sz="1400" dirty="0" err="1" smtClean="0">
                <a:latin typeface="Monaco"/>
                <a:cs typeface="Monaco"/>
              </a:rPr>
              <a:t>dbprop:origin</a:t>
            </a:r>
            <a:r>
              <a:rPr lang="en-US" sz="1400" dirty="0" smtClean="0">
                <a:latin typeface="Monaco"/>
                <a:cs typeface="Monaco"/>
              </a:rPr>
              <a:t> $origin }</a:t>
            </a:r>
          </a:p>
          <a:p>
            <a:r>
              <a:rPr lang="en-US" sz="1400" dirty="0" smtClean="0">
                <a:latin typeface="Monaco"/>
                <a:cs typeface="Monaco"/>
              </a:rPr>
              <a:t>  return </a:t>
            </a:r>
          </a:p>
          <a:p>
            <a:r>
              <a:rPr lang="en-US" sz="1400" dirty="0" smtClean="0">
                <a:latin typeface="Monaco"/>
                <a:cs typeface="Monaco"/>
              </a:rPr>
              <a:t>   let $hometown := </a:t>
            </a:r>
            <a:r>
              <a:rPr lang="en-US" sz="1400" dirty="0" err="1" smtClean="0">
                <a:latin typeface="Monaco"/>
                <a:cs typeface="Monaco"/>
              </a:rPr>
              <a:t>fn:concat("http://api.geonames.org/search?type</a:t>
            </a:r>
            <a:r>
              <a:rPr lang="en-US" sz="1400" dirty="0" smtClean="0">
                <a:latin typeface="Monaco"/>
                <a:cs typeface="Monaco"/>
              </a:rPr>
              <a:t>=</a:t>
            </a:r>
            <a:r>
              <a:rPr lang="en-US" sz="1400" dirty="0" err="1" smtClean="0">
                <a:latin typeface="Monaco"/>
                <a:cs typeface="Monaco"/>
              </a:rPr>
              <a:t>rdf&amp;q</a:t>
            </a:r>
            <a:r>
              <a:rPr lang="en-US" sz="1400" dirty="0" smtClean="0">
                <a:latin typeface="Monaco"/>
                <a:cs typeface="Monaco"/>
              </a:rPr>
              <a:t>=",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        </a:t>
            </a:r>
            <a:r>
              <a:rPr lang="en-US" sz="1400" dirty="0" err="1" smtClean="0">
                <a:latin typeface="Monaco"/>
                <a:cs typeface="Monaco"/>
              </a:rPr>
              <a:t>fn:encode-for-uri($origin</a:t>
            </a:r>
            <a:r>
              <a:rPr lang="en-US" sz="1400" dirty="0" smtClean="0">
                <a:latin typeface="Monaco"/>
                <a:cs typeface="Monaco"/>
              </a:rPr>
              <a:t>))</a:t>
            </a:r>
          </a:p>
          <a:p>
            <a:r>
              <a:rPr lang="en-US" sz="1400" dirty="0" smtClean="0">
                <a:latin typeface="Monaco"/>
                <a:cs typeface="Monaco"/>
              </a:rPr>
              <a:t>   for * from $hometown</a:t>
            </a:r>
          </a:p>
          <a:p>
            <a:r>
              <a:rPr lang="en-US" sz="1400" dirty="0" smtClean="0">
                <a:latin typeface="Monaco"/>
                <a:cs typeface="Monaco"/>
              </a:rPr>
              <a:t>   where { [] wgs84_pos:lat $lat; wgs84_pos:long $long }</a:t>
            </a:r>
          </a:p>
          <a:p>
            <a:r>
              <a:rPr lang="en-US" sz="1400" dirty="0" smtClean="0">
                <a:latin typeface="Monaco"/>
                <a:cs typeface="Monaco"/>
              </a:rPr>
              <a:t>   limit 1</a:t>
            </a:r>
          </a:p>
          <a:p>
            <a:r>
              <a:rPr lang="en-US" sz="1400" dirty="0" smtClean="0">
                <a:latin typeface="Monaco"/>
                <a:cs typeface="Monaco"/>
              </a:rPr>
              <a:t>   return &lt;</a:t>
            </a:r>
            <a:r>
              <a:rPr lang="en-US" sz="1400" dirty="0" err="1" smtClean="0">
                <a:latin typeface="Monaco"/>
                <a:cs typeface="Monaco"/>
              </a:rPr>
              <a:t>Placemark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&lt;name&gt;{</a:t>
            </a:r>
            <a:r>
              <a:rPr lang="en-US" sz="1400" dirty="0" err="1" smtClean="0">
                <a:latin typeface="Monaco"/>
                <a:cs typeface="Monaco"/>
              </a:rPr>
              <a:t>fn:concat("Hometown</a:t>
            </a:r>
            <a:r>
              <a:rPr lang="en-US" sz="1400" dirty="0" smtClean="0">
                <a:latin typeface="Monaco"/>
                <a:cs typeface="Monaco"/>
              </a:rPr>
              <a:t> of ", $</a:t>
            </a:r>
            <a:r>
              <a:rPr lang="en-US" sz="1400" dirty="0" err="1" smtClean="0">
                <a:latin typeface="Monaco"/>
                <a:cs typeface="Monaco"/>
              </a:rPr>
              <a:t>artistName</a:t>
            </a:r>
            <a:r>
              <a:rPr lang="en-US" sz="1400" dirty="0" smtClean="0">
                <a:latin typeface="Monaco"/>
                <a:cs typeface="Monaco"/>
              </a:rPr>
              <a:t>)}&lt;/name&gt;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&lt;Point&gt;&lt;coordinates&gt;{</a:t>
            </a:r>
            <a:r>
              <a:rPr lang="en-US" sz="1400" dirty="0" err="1" smtClean="0">
                <a:latin typeface="Monaco"/>
                <a:cs typeface="Monaco"/>
              </a:rPr>
              <a:t>fn:concat($long</a:t>
            </a:r>
            <a:r>
              <a:rPr lang="en-US" sz="1400" dirty="0" smtClean="0">
                <a:latin typeface="Monaco"/>
                <a:cs typeface="Monaco"/>
              </a:rPr>
              <a:t>, ",", $lat, ",0")}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&lt;/coordinates&gt;&lt;/Point&gt;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&lt;/</a:t>
            </a:r>
            <a:r>
              <a:rPr lang="en-US" sz="1400" dirty="0" err="1" smtClean="0">
                <a:latin typeface="Monaco"/>
                <a:cs typeface="Monaco"/>
              </a:rPr>
              <a:t>Placemark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}&lt;/Document&gt;&lt;/</a:t>
            </a:r>
            <a:r>
              <a:rPr lang="en-US" sz="1400" dirty="0" err="1" smtClean="0">
                <a:latin typeface="Monaco"/>
                <a:cs typeface="Monaco"/>
              </a:rPr>
              <a:t>kml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Putting it all together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76200" y="1066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Query: </a:t>
            </a:r>
            <a:r>
              <a:rPr lang="en-US" sz="1400" dirty="0" smtClean="0"/>
              <a:t>Display top artists origin in a map</a:t>
            </a: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260771" y="1676400"/>
            <a:ext cx="1654629" cy="438087"/>
            <a:chOff x="3984171" y="1295400"/>
            <a:chExt cx="2734129" cy="723900"/>
          </a:xfrm>
        </p:grpSpPr>
        <p:pic>
          <p:nvPicPr>
            <p:cNvPr id="24" name="Picture 23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4171" y="1295400"/>
              <a:ext cx="1045029" cy="406400"/>
            </a:xfrm>
            <a:prstGeom prst="rect">
              <a:avLst/>
            </a:prstGeom>
          </p:spPr>
        </p:pic>
        <p:pic>
          <p:nvPicPr>
            <p:cNvPr id="25" name="Picture 24" descr="lastfm_r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447800"/>
              <a:ext cx="1841500" cy="571500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 bwMode="auto">
          <a:xfrm>
            <a:off x="544513" y="2141220"/>
            <a:ext cx="8047655" cy="4495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4" name="Rounded Rectangle 33"/>
          <p:cNvSpPr/>
          <p:nvPr/>
        </p:nvSpPr>
        <p:spPr bwMode="auto">
          <a:xfrm>
            <a:off x="533400" y="2750820"/>
            <a:ext cx="8058768" cy="67818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29" name="Group 28"/>
          <p:cNvGrpSpPr/>
          <p:nvPr/>
        </p:nvGrpSpPr>
        <p:grpSpPr>
          <a:xfrm>
            <a:off x="7753967" y="2362200"/>
            <a:ext cx="1390033" cy="1066800"/>
            <a:chOff x="4152900" y="2362200"/>
            <a:chExt cx="1832315" cy="1406237"/>
          </a:xfrm>
        </p:grpSpPr>
        <p:pic>
          <p:nvPicPr>
            <p:cNvPr id="27" name="Picture 26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900" y="2362200"/>
              <a:ext cx="1104900" cy="1104900"/>
            </a:xfrm>
            <a:prstGeom prst="rect">
              <a:avLst/>
            </a:prstGeom>
          </p:spPr>
        </p:pic>
        <p:pic>
          <p:nvPicPr>
            <p:cNvPr id="28" name="Picture 27" descr="dbpedia_log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8532" y="2892137"/>
              <a:ext cx="1416683" cy="876300"/>
            </a:xfrm>
            <a:prstGeom prst="rect">
              <a:avLst/>
            </a:prstGeom>
          </p:spPr>
        </p:pic>
      </p:grpSp>
      <p:sp>
        <p:nvSpPr>
          <p:cNvPr id="35" name="Rounded Rectangle 34"/>
          <p:cNvSpPr/>
          <p:nvPr/>
        </p:nvSpPr>
        <p:spPr bwMode="auto">
          <a:xfrm>
            <a:off x="533400" y="3581400"/>
            <a:ext cx="8058768" cy="11430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6" name="Rounded Rectangle 35"/>
          <p:cNvSpPr/>
          <p:nvPr/>
        </p:nvSpPr>
        <p:spPr bwMode="auto">
          <a:xfrm>
            <a:off x="533400" y="4724400"/>
            <a:ext cx="8058768" cy="1066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2" name="Group 31"/>
          <p:cNvGrpSpPr/>
          <p:nvPr/>
        </p:nvGrpSpPr>
        <p:grpSpPr>
          <a:xfrm>
            <a:off x="7292375" y="4571999"/>
            <a:ext cx="1546826" cy="1109542"/>
            <a:chOff x="4432021" y="3886200"/>
            <a:chExt cx="1740179" cy="1248235"/>
          </a:xfrm>
        </p:grpSpPr>
        <p:pic>
          <p:nvPicPr>
            <p:cNvPr id="30" name="Picture 29" descr="XML_ic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2021" y="4851400"/>
              <a:ext cx="727809" cy="2830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ounded Rectangle 21"/>
          <p:cNvSpPr/>
          <p:nvPr/>
        </p:nvSpPr>
        <p:spPr bwMode="auto">
          <a:xfrm>
            <a:off x="533400" y="1905000"/>
            <a:ext cx="8047655" cy="279836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7" name="Rounded Rectangle 36"/>
          <p:cNvSpPr/>
          <p:nvPr/>
        </p:nvSpPr>
        <p:spPr bwMode="auto">
          <a:xfrm>
            <a:off x="533400" y="5739964"/>
            <a:ext cx="8047655" cy="279836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44" name="Group 43"/>
          <p:cNvGrpSpPr/>
          <p:nvPr/>
        </p:nvGrpSpPr>
        <p:grpSpPr>
          <a:xfrm>
            <a:off x="6677025" y="3881104"/>
            <a:ext cx="2085975" cy="944896"/>
            <a:chOff x="4695825" y="3881104"/>
            <a:chExt cx="2085975" cy="944896"/>
          </a:xfrm>
        </p:grpSpPr>
        <p:pic>
          <p:nvPicPr>
            <p:cNvPr id="46" name="Picture 45" descr="sw-cube-v1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5825" y="4013200"/>
              <a:ext cx="812800" cy="812800"/>
            </a:xfrm>
            <a:prstGeom prst="rect">
              <a:avLst/>
            </a:prstGeom>
          </p:spPr>
        </p:pic>
        <p:pic>
          <p:nvPicPr>
            <p:cNvPr id="45" name="Picture 44" descr="geoname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5980" y="3881104"/>
              <a:ext cx="1765820" cy="3860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XSPARQL: Demo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52400" y="1305580"/>
            <a:ext cx="5434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hlinkClick r:id="rId2"/>
              </a:rPr>
              <a:t>http://xsparql.deri.org/lastfm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6" name="Picture 5" descr="lastfm-dem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718591"/>
            <a:ext cx="6261100" cy="5672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>
              <a:buNone/>
            </a:pPr>
            <a:r>
              <a:rPr lang="en-GB" sz="3600" dirty="0" smtClean="0"/>
              <a:t>XSPARQL: more examples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XSPARQL: Convert FOAF to KML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4000" y="1600200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</a:pPr>
            <a:r>
              <a:rPr lang="en-US" dirty="0" smtClean="0"/>
              <a:t>RDF (FOAF) data representing your location … </a:t>
            </a:r>
            <a:r>
              <a:rPr lang="en-US" i="1" dirty="0" smtClean="0"/>
              <a:t>in different ways</a:t>
            </a:r>
          </a:p>
          <a:p>
            <a:pPr>
              <a:buClr>
                <a:srgbClr val="008000"/>
              </a:buClr>
              <a:buFont typeface="Wingdings" charset="2"/>
              <a:buChar char="q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92910" y="39050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</a:pPr>
            <a:r>
              <a:rPr lang="en-US" dirty="0" smtClean="0"/>
              <a:t>Show this information in a Google Map embedded in your webpage </a:t>
            </a:r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6200" y="5486400"/>
            <a:ext cx="5068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Demo at: </a:t>
            </a:r>
            <a:r>
              <a:rPr lang="en-US" dirty="0" smtClean="0">
                <a:hlinkClick r:id="rId2"/>
              </a:rPr>
              <a:t>http://xsparql.deri.org/foaf2kml/</a:t>
            </a:r>
            <a:r>
              <a:rPr lang="en-US" dirty="0" smtClean="0"/>
              <a:t> </a:t>
            </a:r>
          </a:p>
        </p:txBody>
      </p:sp>
      <p:pic>
        <p:nvPicPr>
          <p:cNvPr id="14" name="Picture 13" descr="foa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1611717"/>
            <a:ext cx="1511300" cy="814916"/>
          </a:xfrm>
          <a:prstGeom prst="rect">
            <a:avLst/>
          </a:prstGeom>
        </p:spPr>
      </p:pic>
      <p:grpSp>
        <p:nvGrpSpPr>
          <p:cNvPr id="3" name="Group 25"/>
          <p:cNvGrpSpPr/>
          <p:nvPr/>
        </p:nvGrpSpPr>
        <p:grpSpPr>
          <a:xfrm>
            <a:off x="4953000" y="3219271"/>
            <a:ext cx="2057400" cy="1371600"/>
            <a:chOff x="4114800" y="3886200"/>
            <a:chExt cx="2057400" cy="1371600"/>
          </a:xfrm>
        </p:grpSpPr>
        <p:pic>
          <p:nvPicPr>
            <p:cNvPr id="16" name="Picture 15" descr="XML_ic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4851400"/>
              <a:ext cx="1045029" cy="40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3886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Down Arrow 18"/>
          <p:cNvSpPr/>
          <p:nvPr/>
        </p:nvSpPr>
        <p:spPr bwMode="auto">
          <a:xfrm rot="19378965">
            <a:off x="4160603" y="2343417"/>
            <a:ext cx="822960" cy="1440180"/>
          </a:xfrm>
          <a:prstGeom prst="downArrow">
            <a:avLst>
              <a:gd name="adj1" fmla="val 37654"/>
              <a:gd name="adj2" fmla="val 50000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09C4F-7057-CC4E-A0BF-D3BC3FEDE65C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4041775" y="6405563"/>
            <a:ext cx="1060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929C82A-932F-784D-A9F7-166381F18602}" type="slidenum">
              <a:rPr lang="en-US" sz="1400">
                <a:latin typeface="+mn-lt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1931988" y="0"/>
            <a:ext cx="6983412" cy="838200"/>
          </a:xfrm>
        </p:spPr>
        <p:txBody>
          <a:bodyPr/>
          <a:lstStyle/>
          <a:p>
            <a:pPr eaLnBrk="1" hangingPunct="1"/>
            <a:r>
              <a:rPr lang="en-GB" smtClean="0"/>
              <a:t>W3C Member Submission</a:t>
            </a:r>
          </a:p>
        </p:txBody>
      </p:sp>
      <p:pic>
        <p:nvPicPr>
          <p:cNvPr id="7" name="Picture 6" descr="Ontotex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0200"/>
            <a:ext cx="1960563" cy="4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" y="4724400"/>
            <a:ext cx="17319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rofium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3886200"/>
            <a:ext cx="2384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ali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276600"/>
            <a:ext cx="949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37307" y="1306513"/>
            <a:ext cx="234936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i="1" dirty="0"/>
              <a:t>Supported by</a:t>
            </a:r>
            <a:r>
              <a:rPr lang="en-GB" i="1" dirty="0" smtClean="0"/>
              <a:t>:</a:t>
            </a:r>
          </a:p>
          <a:p>
            <a:endParaRPr lang="en-GB" dirty="0" smtClean="0"/>
          </a:p>
          <a:p>
            <a:pPr lvl="1"/>
            <a:r>
              <a:rPr lang="en-GB" sz="1600" dirty="0" smtClean="0"/>
              <a:t>DERI</a:t>
            </a:r>
          </a:p>
          <a:p>
            <a:pPr lvl="1"/>
            <a:r>
              <a:rPr lang="en-GB" sz="1600" dirty="0" smtClean="0"/>
              <a:t>CTIC</a:t>
            </a:r>
          </a:p>
          <a:p>
            <a:pPr lvl="1"/>
            <a:r>
              <a:rPr lang="en-GB" sz="1600" dirty="0" smtClean="0"/>
              <a:t>INRIA</a:t>
            </a:r>
          </a:p>
          <a:p>
            <a:pPr lvl="1"/>
            <a:r>
              <a:rPr lang="en-GB" sz="1600" dirty="0" smtClean="0"/>
              <a:t>UIBK</a:t>
            </a:r>
          </a:p>
          <a:p>
            <a:pPr lvl="1"/>
            <a:r>
              <a:rPr lang="en-US" sz="1600" dirty="0" err="1" smtClean="0"/>
              <a:t>Asemantics</a:t>
            </a:r>
            <a:r>
              <a:rPr lang="en-US" sz="1600" dirty="0" smtClean="0"/>
              <a:t> S.R.L</a:t>
            </a:r>
            <a:endParaRPr lang="en-GB" sz="1600" dirty="0"/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3132138" y="1143000"/>
            <a:ext cx="4945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6"/>
              </a:rPr>
              <a:t>http://www.w3.org/Submission/2009/01/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676400"/>
            <a:ext cx="66627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19400" y="161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304800" y="2438400"/>
            <a:ext cx="6541286" cy="4080033"/>
            <a:chOff x="381000" y="1066800"/>
            <a:chExt cx="6541286" cy="4080033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1391959"/>
              <a:ext cx="6541286" cy="37548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Monaco"/>
                  <a:cs typeface="Monaco"/>
                </a:rPr>
                <a:t>prefix </a:t>
              </a:r>
              <a:r>
                <a:rPr lang="en-US" sz="1400" dirty="0" err="1" smtClean="0"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latin typeface="Monaco"/>
                  <a:cs typeface="Monaco"/>
                </a:rPr>
                <a:t>: &lt;http://xmlns.com/foaf/0.1/&gt;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prefix geo: &lt;http://www.w3.org/2003/01/geo/wgs84_pos#&gt;</a:t>
              </a:r>
            </a:p>
            <a:p>
              <a:endParaRPr lang="en-US" sz="1400" dirty="0" smtClean="0">
                <a:latin typeface="Monaco"/>
                <a:cs typeface="Monaco"/>
              </a:endParaRPr>
            </a:p>
            <a:p>
              <a:r>
                <a:rPr lang="en-US" sz="1400" dirty="0" smtClean="0"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latin typeface="Monaco"/>
                  <a:cs typeface="Monaco"/>
                </a:rPr>
                <a:t>kml</a:t>
              </a:r>
              <a:r>
                <a:rPr lang="en-US" sz="1400" dirty="0" smtClean="0">
                  <a:latin typeface="Monaco"/>
                  <a:cs typeface="Monaco"/>
                </a:rPr>
                <a:t> </a:t>
              </a:r>
              <a:r>
                <a:rPr lang="en-US" sz="1400" dirty="0" err="1" smtClean="0">
                  <a:latin typeface="Monaco"/>
                  <a:cs typeface="Monaco"/>
                </a:rPr>
                <a:t>xmlns</a:t>
              </a:r>
              <a:r>
                <a:rPr lang="en-US" sz="1400" dirty="0" smtClean="0">
                  <a:latin typeface="Monaco"/>
                  <a:cs typeface="Monaco"/>
                </a:rPr>
                <a:t>="http://www.opengis.net/kml/2.2"&gt;{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for $name $long $lat 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from &lt;http://</a:t>
              </a:r>
              <a:r>
                <a:rPr lang="en-US" sz="1400" dirty="0" err="1" smtClean="0">
                  <a:latin typeface="Monaco"/>
                  <a:cs typeface="Monaco"/>
                </a:rPr>
                <a:t>nunolopes.org/foaf.rdf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where { $person a </a:t>
              </a:r>
              <a:r>
                <a:rPr lang="en-US" sz="1400" dirty="0" err="1" smtClean="0">
                  <a:latin typeface="Monaco"/>
                  <a:cs typeface="Monaco"/>
                </a:rPr>
                <a:t>foaf:Person</a:t>
              </a:r>
              <a:r>
                <a:rPr lang="en-US" sz="1400" dirty="0" smtClean="0"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latin typeface="Monaco"/>
                  <a:cs typeface="Monaco"/>
                </a:rPr>
                <a:t>foaf:name</a:t>
              </a:r>
              <a:r>
                <a:rPr lang="en-US" sz="1400" dirty="0" smtClean="0">
                  <a:latin typeface="Monaco"/>
                  <a:cs typeface="Monaco"/>
                </a:rPr>
                <a:t> $name;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 </a:t>
              </a:r>
              <a:r>
                <a:rPr lang="en-US" sz="1400" dirty="0" err="1" smtClean="0"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latin typeface="Monaco"/>
                  <a:cs typeface="Monaco"/>
                </a:rPr>
                <a:t> [ a </a:t>
              </a:r>
              <a:r>
                <a:rPr lang="en-US" sz="1400" dirty="0" err="1" smtClean="0"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latin typeface="Monaco"/>
                  <a:cs typeface="Monaco"/>
                </a:rPr>
                <a:t> $long; 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                   </a:t>
              </a:r>
              <a:r>
                <a:rPr lang="en-US" sz="1400" dirty="0" err="1" smtClean="0"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latin typeface="Monaco"/>
                  <a:cs typeface="Monaco"/>
                </a:rPr>
                <a:t> $lat ] }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return &lt;</a:t>
              </a:r>
              <a:r>
                <a:rPr lang="en-US" sz="1400" dirty="0" err="1" smtClean="0">
                  <a:latin typeface="Monaco"/>
                  <a:cs typeface="Monaco"/>
                </a:rPr>
                <a:t>Placemark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 &lt;name&gt;{</a:t>
              </a:r>
              <a:r>
                <a:rPr lang="en-US" sz="1400" dirty="0" err="1" smtClean="0">
                  <a:latin typeface="Monaco"/>
                  <a:cs typeface="Monaco"/>
                </a:rPr>
                <a:t>fn:concat("Location</a:t>
              </a:r>
              <a:r>
                <a:rPr lang="en-US" sz="1400" dirty="0" smtClean="0">
                  <a:latin typeface="Monaco"/>
                  <a:cs typeface="Monaco"/>
                </a:rPr>
                <a:t> of ", $name)}&lt;/name&gt;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 &lt;Point&gt;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   &lt;coordinates&gt;{</a:t>
              </a:r>
              <a:r>
                <a:rPr lang="en-US" sz="1400" dirty="0" err="1" smtClean="0">
                  <a:latin typeface="Monaco"/>
                  <a:cs typeface="Monaco"/>
                </a:rPr>
                <a:t>fn:concat($long</a:t>
              </a:r>
              <a:r>
                <a:rPr lang="en-US" sz="1400" dirty="0" smtClean="0">
                  <a:latin typeface="Monaco"/>
                  <a:cs typeface="Monaco"/>
                </a:rPr>
                <a:t>, ",", $lat, ",0")}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   &lt;/coordinates&gt;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 &lt;/Point&gt;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&lt;/</a:t>
              </a:r>
              <a:r>
                <a:rPr lang="en-US" sz="1400" dirty="0" err="1" smtClean="0">
                  <a:latin typeface="Monaco"/>
                  <a:cs typeface="Monaco"/>
                </a:rPr>
                <a:t>Placemark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}&lt;/</a:t>
              </a:r>
              <a:r>
                <a:rPr lang="en-US" sz="1400" dirty="0" err="1" smtClean="0">
                  <a:latin typeface="Monaco"/>
                  <a:cs typeface="Monaco"/>
                </a:rPr>
                <a:t>kml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00" y="1066800"/>
              <a:ext cx="6523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Display location in Google Maps based on your FOAF file</a:t>
              </a:r>
              <a:endParaRPr lang="en-US" dirty="0"/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468313" y="4114800"/>
            <a:ext cx="6084888" cy="685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30</a:t>
            </a:fld>
            <a:endParaRPr lang="fr-FR" dirty="0"/>
          </a:p>
        </p:txBody>
      </p:sp>
      <p:grpSp>
        <p:nvGrpSpPr>
          <p:cNvPr id="8" name="Group 10"/>
          <p:cNvGrpSpPr/>
          <p:nvPr/>
        </p:nvGrpSpPr>
        <p:grpSpPr>
          <a:xfrm>
            <a:off x="533400" y="1066800"/>
            <a:ext cx="7295462" cy="1219200"/>
            <a:chOff x="2145514" y="1093351"/>
            <a:chExt cx="7295462" cy="1219200"/>
          </a:xfrm>
        </p:grpSpPr>
        <p:sp>
          <p:nvSpPr>
            <p:cNvPr id="9" name="TextBox 8"/>
            <p:cNvSpPr txBox="1"/>
            <p:nvPr/>
          </p:nvSpPr>
          <p:spPr>
            <a:xfrm>
              <a:off x="2145514" y="1143000"/>
              <a:ext cx="7295462" cy="1169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Monaco"/>
                  <a:cs typeface="Monaco"/>
                </a:rPr>
                <a:t> &lt;</a:t>
              </a:r>
              <a:r>
                <a:rPr lang="en-US" sz="1400" dirty="0" err="1" smtClean="0"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&lt;</a:t>
              </a:r>
              <a:r>
                <a:rPr lang="en-US" sz="1400" dirty="0" err="1" smtClean="0"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&lt;</a:t>
              </a:r>
              <a:r>
                <a:rPr lang="en-US" sz="1400" dirty="0" err="1" smtClean="0"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latin typeface="Monaco"/>
                  <a:cs typeface="Monaco"/>
                </a:rPr>
                <a:t>&gt;53.289881&lt;/</a:t>
              </a:r>
              <a:r>
                <a:rPr lang="en-US" sz="1400" dirty="0" err="1" smtClean="0"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latin typeface="Monaco"/>
                  <a:cs typeface="Monaco"/>
                </a:rPr>
                <a:t>&gt;&lt;</a:t>
              </a:r>
              <a:r>
                <a:rPr lang="en-US" sz="1400" dirty="0" err="1" smtClean="0"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latin typeface="Monaco"/>
                  <a:cs typeface="Monaco"/>
                </a:rPr>
                <a:t>&gt;-9.073849&lt;/</a:t>
              </a:r>
              <a:r>
                <a:rPr lang="en-US" sz="1400" dirty="0" err="1" smtClean="0"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&lt;/</a:t>
              </a:r>
              <a:r>
                <a:rPr lang="en-US" sz="1400" dirty="0" err="1" smtClean="0"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&lt;/</a:t>
              </a:r>
              <a:r>
                <a:rPr lang="en-US" sz="1400" dirty="0" err="1" smtClean="0"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0714" y="1093351"/>
              <a:ext cx="3531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hlinkClick r:id="rId2"/>
                </a:rPr>
                <a:t>http://nunolopes.org/foaf.rdf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6052820" y="2268220"/>
            <a:ext cx="2557780" cy="53951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4" name="Rectangle 13"/>
          <p:cNvSpPr/>
          <p:nvPr/>
        </p:nvSpPr>
        <p:spPr bwMode="auto">
          <a:xfrm>
            <a:off x="833120" y="2928620"/>
            <a:ext cx="822960" cy="8229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5" name="Rectangle 14"/>
          <p:cNvSpPr/>
          <p:nvPr/>
        </p:nvSpPr>
        <p:spPr bwMode="auto">
          <a:xfrm>
            <a:off x="1066800" y="32766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990600" y="3903980"/>
            <a:ext cx="3429000" cy="21082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Rounded Rectangle 17"/>
          <p:cNvSpPr/>
          <p:nvPr/>
        </p:nvSpPr>
        <p:spPr bwMode="auto">
          <a:xfrm>
            <a:off x="1066800" y="4800600"/>
            <a:ext cx="5486401" cy="1447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44340" cy="838200"/>
          </a:xfrm>
        </p:spPr>
        <p:txBody>
          <a:bodyPr/>
          <a:lstStyle/>
          <a:p>
            <a:r>
              <a:rPr lang="en-US" sz="2800" dirty="0" smtClean="0"/>
              <a:t>XSPARQL: Convert FOAF to KML</a:t>
            </a:r>
            <a:br>
              <a:rPr lang="en-US" sz="2800" dirty="0" smtClean="0"/>
            </a:b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44340" cy="838200"/>
          </a:xfrm>
        </p:spPr>
        <p:txBody>
          <a:bodyPr/>
          <a:lstStyle/>
          <a:p>
            <a:r>
              <a:rPr lang="en-US" sz="2800" dirty="0" smtClean="0"/>
              <a:t>XSPARQL: Convert FOAF to KML</a:t>
            </a:r>
            <a:br>
              <a:rPr lang="en-US" sz="2800" dirty="0" smtClean="0"/>
            </a:br>
            <a:r>
              <a:rPr lang="en-US" sz="2000" i="1" dirty="0" smtClean="0"/>
              <a:t>Different location representation in different </a:t>
            </a:r>
            <a:r>
              <a:rPr lang="en-US" sz="2000" i="1" dirty="0" err="1" smtClean="0"/>
              <a:t>foaf</a:t>
            </a:r>
            <a:r>
              <a:rPr lang="en-US" sz="2000" i="1" dirty="0" smtClean="0"/>
              <a:t> files…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31</a:t>
            </a:fld>
            <a:endParaRPr lang="fr-FR"/>
          </a:p>
        </p:txBody>
      </p:sp>
      <p:grpSp>
        <p:nvGrpSpPr>
          <p:cNvPr id="3" name="Group 4"/>
          <p:cNvGrpSpPr/>
          <p:nvPr/>
        </p:nvGrpSpPr>
        <p:grpSpPr>
          <a:xfrm>
            <a:off x="533400" y="1066800"/>
            <a:ext cx="7510940" cy="685800"/>
            <a:chOff x="2145514" y="788551"/>
            <a:chExt cx="7510940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2145514" y="1166574"/>
              <a:ext cx="751094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latin typeface="Monaco"/>
                  <a:cs typeface="Monaco"/>
                </a:rPr>
                <a:t> </a:t>
              </a:r>
              <a:r>
                <a:rPr lang="en-US" sz="1400" dirty="0" err="1" smtClean="0">
                  <a:latin typeface="Monaco"/>
                  <a:cs typeface="Monaco"/>
                </a:rPr>
                <a:t>rdf:resource</a:t>
              </a:r>
              <a:r>
                <a:rPr lang="en-US" sz="1400" dirty="0" smtClean="0">
                  <a:latin typeface="Monaco"/>
                  <a:cs typeface="Monaco"/>
                </a:rPr>
                <a:t>="http://</a:t>
              </a:r>
              <a:r>
                <a:rPr lang="en-US" sz="1400" dirty="0" err="1" smtClean="0">
                  <a:latin typeface="Monaco"/>
                  <a:cs typeface="Monaco"/>
                </a:rPr>
                <a:t>dbpedia.org</a:t>
              </a:r>
              <a:r>
                <a:rPr lang="en-US" sz="1400" dirty="0" smtClean="0">
                  <a:latin typeface="Monaco"/>
                  <a:cs typeface="Monaco"/>
                </a:rPr>
                <a:t>/resource/Galway"/&gt;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0714" y="788551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hlinkClick r:id="rId2"/>
                </a:rPr>
                <a:t>http://polleres.net/foaf.rdf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0963" y="1981200"/>
            <a:ext cx="8049637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foaf</a:t>
            </a:r>
            <a:r>
              <a:rPr lang="en-US" sz="1400" dirty="0" smtClean="0">
                <a:latin typeface="Monaco"/>
                <a:cs typeface="Monaco"/>
              </a:rPr>
              <a:t>: &lt;http://xmlns.com/foaf/0.1/&gt;</a:t>
            </a:r>
          </a:p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georss</a:t>
            </a:r>
            <a:r>
              <a:rPr lang="en-US" sz="1400" dirty="0" smtClean="0">
                <a:latin typeface="Monaco"/>
                <a:cs typeface="Monaco"/>
              </a:rPr>
              <a:t>: &lt;http://</a:t>
            </a:r>
            <a:r>
              <a:rPr lang="en-US" sz="1400" dirty="0" err="1" smtClean="0">
                <a:latin typeface="Monaco"/>
                <a:cs typeface="Monaco"/>
              </a:rPr>
              <a:t>www.georss.org/georss</a:t>
            </a:r>
            <a:r>
              <a:rPr lang="en-US" sz="1400" dirty="0" smtClean="0">
                <a:latin typeface="Monaco"/>
                <a:cs typeface="Monaco"/>
              </a:rPr>
              <a:t>/&gt;</a:t>
            </a:r>
          </a:p>
          <a:p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&lt;</a:t>
            </a:r>
            <a:r>
              <a:rPr lang="en-US" sz="1400" dirty="0" err="1" smtClean="0">
                <a:latin typeface="Monaco"/>
                <a:cs typeface="Monaco"/>
              </a:rPr>
              <a:t>kml</a:t>
            </a:r>
            <a:r>
              <a:rPr lang="en-US" sz="1400" dirty="0" smtClean="0">
                <a:latin typeface="Monaco"/>
                <a:cs typeface="Monaco"/>
              </a:rPr>
              <a:t>&gt;&lt;Document&gt;{</a:t>
            </a:r>
          </a:p>
          <a:p>
            <a:r>
              <a:rPr lang="en-US" sz="1400" dirty="0" smtClean="0">
                <a:latin typeface="Monaco"/>
                <a:cs typeface="Monaco"/>
              </a:rPr>
              <a:t>  for * from &lt;http://</a:t>
            </a:r>
            <a:r>
              <a:rPr lang="en-US" sz="1400" dirty="0" err="1" smtClean="0">
                <a:latin typeface="Monaco"/>
                <a:cs typeface="Monaco"/>
              </a:rPr>
              <a:t>polleres.net/foaf.rdf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where { $person a </a:t>
            </a:r>
            <a:r>
              <a:rPr lang="en-US" sz="1400" dirty="0" err="1" smtClean="0">
                <a:latin typeface="Monaco"/>
                <a:cs typeface="Monaco"/>
              </a:rPr>
              <a:t>foaf:Person</a:t>
            </a:r>
            <a:r>
              <a:rPr lang="en-US" sz="1400" dirty="0" smtClean="0">
                <a:latin typeface="Monaco"/>
                <a:cs typeface="Monaco"/>
              </a:rPr>
              <a:t>; </a:t>
            </a:r>
            <a:r>
              <a:rPr lang="en-US" sz="1400" dirty="0" err="1" smtClean="0">
                <a:latin typeface="Monaco"/>
                <a:cs typeface="Monaco"/>
              </a:rPr>
              <a:t>foaf:name</a:t>
            </a:r>
            <a:r>
              <a:rPr lang="en-US" sz="1400" dirty="0" smtClean="0">
                <a:latin typeface="Monaco"/>
                <a:cs typeface="Monaco"/>
              </a:rPr>
              <a:t> $name;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</a:t>
            </a:r>
            <a:r>
              <a:rPr lang="en-US" sz="1400" dirty="0" err="1" smtClean="0">
                <a:latin typeface="Monaco"/>
                <a:cs typeface="Monaco"/>
              </a:rPr>
              <a:t>foaf:based_near</a:t>
            </a:r>
            <a:r>
              <a:rPr lang="en-US" sz="1400" dirty="0" smtClean="0">
                <a:latin typeface="Monaco"/>
                <a:cs typeface="Monaco"/>
              </a:rPr>
              <a:t> $point. }</a:t>
            </a:r>
          </a:p>
          <a:p>
            <a:r>
              <a:rPr lang="en-US" sz="1400" dirty="0" smtClean="0">
                <a:latin typeface="Monaco"/>
                <a:cs typeface="Monaco"/>
              </a:rPr>
              <a:t>  return for * from $point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where { $</a:t>
            </a:r>
            <a:r>
              <a:rPr lang="en-US" sz="1400" dirty="0" err="1" smtClean="0">
                <a:latin typeface="Monaco"/>
                <a:cs typeface="Monaco"/>
              </a:rPr>
              <a:t>c</a:t>
            </a:r>
            <a:r>
              <a:rPr lang="en-US" sz="1400" dirty="0" smtClean="0">
                <a:latin typeface="Monaco"/>
                <a:cs typeface="Monaco"/>
              </a:rPr>
              <a:t> </a:t>
            </a:r>
            <a:r>
              <a:rPr lang="en-US" sz="1400" dirty="0" err="1" smtClean="0">
                <a:latin typeface="Monaco"/>
                <a:cs typeface="Monaco"/>
              </a:rPr>
              <a:t>georss:point</a:t>
            </a:r>
            <a:r>
              <a:rPr lang="en-US" sz="1400" dirty="0" smtClean="0">
                <a:latin typeface="Monaco"/>
                <a:cs typeface="Monaco"/>
              </a:rPr>
              <a:t> $</a:t>
            </a:r>
            <a:r>
              <a:rPr lang="en-US" sz="1400" dirty="0" err="1" smtClean="0">
                <a:latin typeface="Monaco"/>
                <a:cs typeface="Monaco"/>
              </a:rPr>
              <a:t>latLong</a:t>
            </a:r>
            <a:r>
              <a:rPr lang="en-US" sz="1400" dirty="0" smtClean="0">
                <a:latin typeface="Monaco"/>
                <a:cs typeface="Monaco"/>
              </a:rPr>
              <a:t> }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return let $coordinates := </a:t>
            </a:r>
            <a:r>
              <a:rPr lang="en-US" sz="1400" dirty="0" err="1" smtClean="0">
                <a:latin typeface="Monaco"/>
                <a:cs typeface="Monaco"/>
              </a:rPr>
              <a:t>fn:tokenize($latLong</a:t>
            </a:r>
            <a:r>
              <a:rPr lang="en-US" sz="1400" dirty="0" smtClean="0">
                <a:latin typeface="Monaco"/>
                <a:cs typeface="Monaco"/>
              </a:rPr>
              <a:t>, " ")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let $lat1 := $coordinates[1]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let $long1 := $coordinates[2]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return &lt;</a:t>
            </a:r>
            <a:r>
              <a:rPr lang="en-US" sz="1400" dirty="0" err="1" smtClean="0">
                <a:latin typeface="Monaco"/>
                <a:cs typeface="Monaco"/>
              </a:rPr>
              <a:t>Placemark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  &lt;name&gt;{</a:t>
            </a:r>
            <a:r>
              <a:rPr lang="en-US" sz="1400" dirty="0" err="1" smtClean="0">
                <a:latin typeface="Monaco"/>
                <a:cs typeface="Monaco"/>
              </a:rPr>
              <a:t>fn:concat("Location</a:t>
            </a:r>
            <a:r>
              <a:rPr lang="en-US" sz="1400" dirty="0" smtClean="0">
                <a:latin typeface="Monaco"/>
                <a:cs typeface="Monaco"/>
              </a:rPr>
              <a:t> of ", $name)}&lt;/name&gt;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    &lt;Point&gt;&lt;coordinates&gt;{fn:concat($long1, ",", $lat1, ",0")}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 &lt;/coordinates&gt;&lt;/Point&gt;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&lt;/</a:t>
            </a:r>
            <a:r>
              <a:rPr lang="en-US" sz="1400" dirty="0" err="1" smtClean="0">
                <a:latin typeface="Monaco"/>
                <a:cs typeface="Monaco"/>
              </a:rPr>
              <a:t>Placemark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}&lt;/Document&gt;&lt;/</a:t>
            </a:r>
            <a:r>
              <a:rPr lang="en-US" sz="1400" dirty="0" err="1" smtClean="0">
                <a:latin typeface="Monaco"/>
                <a:cs typeface="Monaco"/>
              </a:rPr>
              <a:t>kml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96912" y="3048000"/>
            <a:ext cx="6084888" cy="4572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" name="Rounded Rectangle 9"/>
          <p:cNvSpPr/>
          <p:nvPr/>
        </p:nvSpPr>
        <p:spPr bwMode="auto">
          <a:xfrm>
            <a:off x="1600199" y="3505200"/>
            <a:ext cx="5852121" cy="10668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Rounded Rectangle 10"/>
          <p:cNvSpPr/>
          <p:nvPr/>
        </p:nvSpPr>
        <p:spPr bwMode="auto">
          <a:xfrm>
            <a:off x="6791179" y="4198918"/>
            <a:ext cx="2188964" cy="1752600"/>
          </a:xfrm>
          <a:prstGeom prst="roundRect">
            <a:avLst/>
          </a:prstGeom>
          <a:solidFill>
            <a:srgbClr val="008000">
              <a:alpha val="89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We can handle different representations of locations in the FOAF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44340" cy="838200"/>
          </a:xfrm>
        </p:spPr>
        <p:txBody>
          <a:bodyPr/>
          <a:lstStyle/>
          <a:p>
            <a:r>
              <a:rPr lang="en-US" sz="2800" dirty="0" smtClean="0"/>
              <a:t>XSPARQL: Convert FOAF to KML</a:t>
            </a:r>
            <a:br>
              <a:rPr lang="en-US" sz="2800" dirty="0" smtClean="0"/>
            </a:br>
            <a:r>
              <a:rPr lang="en-US" sz="2000" i="1" dirty="0" smtClean="0"/>
              <a:t>you can cater for different representations in one query…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32</a:t>
            </a:fld>
            <a:endParaRPr lang="fr-FR"/>
          </a:p>
        </p:txBody>
      </p:sp>
      <p:grpSp>
        <p:nvGrpSpPr>
          <p:cNvPr id="3" name="Group 4"/>
          <p:cNvGrpSpPr/>
          <p:nvPr/>
        </p:nvGrpSpPr>
        <p:grpSpPr>
          <a:xfrm>
            <a:off x="533400" y="1066800"/>
            <a:ext cx="7510940" cy="685800"/>
            <a:chOff x="2145514" y="788551"/>
            <a:chExt cx="7510940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2145514" y="1166574"/>
              <a:ext cx="751094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latin typeface="Monaco"/>
                  <a:cs typeface="Monaco"/>
                </a:rPr>
                <a:t> </a:t>
              </a:r>
              <a:r>
                <a:rPr lang="en-US" sz="1400" dirty="0" err="1" smtClean="0">
                  <a:latin typeface="Monaco"/>
                  <a:cs typeface="Monaco"/>
                </a:rPr>
                <a:t>rdf:resource</a:t>
              </a:r>
              <a:r>
                <a:rPr lang="en-US" sz="1400" dirty="0" smtClean="0">
                  <a:latin typeface="Monaco"/>
                  <a:cs typeface="Monaco"/>
                </a:rPr>
                <a:t>="http://</a:t>
              </a:r>
              <a:r>
                <a:rPr lang="en-US" sz="1400" dirty="0" err="1" smtClean="0">
                  <a:latin typeface="Monaco"/>
                  <a:cs typeface="Monaco"/>
                </a:rPr>
                <a:t>dbpedia.org</a:t>
              </a:r>
              <a:r>
                <a:rPr lang="en-US" sz="1400" dirty="0" smtClean="0">
                  <a:latin typeface="Monaco"/>
                  <a:cs typeface="Monaco"/>
                </a:rPr>
                <a:t>/resource/Galway"/&gt;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0714" y="788551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hlinkClick r:id="rId2"/>
                </a:rPr>
                <a:t>http://polleres.net/foaf.rdf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533400" y="1905000"/>
            <a:ext cx="7295462" cy="1219200"/>
            <a:chOff x="2145514" y="1093351"/>
            <a:chExt cx="7295462" cy="1219200"/>
          </a:xfrm>
        </p:grpSpPr>
        <p:sp>
          <p:nvSpPr>
            <p:cNvPr id="13" name="TextBox 12"/>
            <p:cNvSpPr txBox="1"/>
            <p:nvPr/>
          </p:nvSpPr>
          <p:spPr>
            <a:xfrm>
              <a:off x="2145514" y="1143000"/>
              <a:ext cx="7295462" cy="1169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Monaco"/>
                  <a:cs typeface="Monaco"/>
                </a:rPr>
                <a:t> &lt;</a:t>
              </a:r>
              <a:r>
                <a:rPr lang="en-US" sz="1400" dirty="0" err="1" smtClean="0"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&lt;</a:t>
              </a:r>
              <a:r>
                <a:rPr lang="en-US" sz="1400" dirty="0" err="1" smtClean="0"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&lt;</a:t>
              </a:r>
              <a:r>
                <a:rPr lang="en-US" sz="1400" dirty="0" err="1" smtClean="0"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latin typeface="Monaco"/>
                  <a:cs typeface="Monaco"/>
                </a:rPr>
                <a:t>&gt;53.289881&lt;/</a:t>
              </a:r>
              <a:r>
                <a:rPr lang="en-US" sz="1400" dirty="0" err="1" smtClean="0"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latin typeface="Monaco"/>
                  <a:cs typeface="Monaco"/>
                </a:rPr>
                <a:t>&gt;&lt;</a:t>
              </a:r>
              <a:r>
                <a:rPr lang="en-US" sz="1400" dirty="0" err="1" smtClean="0"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latin typeface="Monaco"/>
                  <a:cs typeface="Monaco"/>
                </a:rPr>
                <a:t>&gt;-9.073849&lt;/</a:t>
              </a:r>
              <a:r>
                <a:rPr lang="en-US" sz="1400" dirty="0" err="1" smtClean="0"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&lt;/</a:t>
              </a:r>
              <a:r>
                <a:rPr lang="en-US" sz="1400" dirty="0" err="1" smtClean="0">
                  <a:latin typeface="Monaco"/>
                  <a:cs typeface="Monaco"/>
                </a:rPr>
                <a:t>geo:Point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&lt;/</a:t>
              </a:r>
              <a:r>
                <a:rPr lang="en-US" sz="1400" dirty="0" err="1" smtClean="0"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50714" y="1093351"/>
              <a:ext cx="3531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hlinkClick r:id="rId2"/>
                </a:rPr>
                <a:t>http://nunolopes.org/foaf.rdf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15" name="Content Placeholder 6"/>
          <p:cNvSpPr>
            <a:spLocks noGrp="1"/>
          </p:cNvSpPr>
          <p:nvPr>
            <p:ph idx="1"/>
          </p:nvPr>
        </p:nvSpPr>
        <p:spPr>
          <a:xfrm>
            <a:off x="1033940" y="1752600"/>
            <a:ext cx="7010400" cy="4675187"/>
          </a:xfrm>
        </p:spPr>
        <p:txBody>
          <a:bodyPr anchor="ctr" anchorCtr="0"/>
          <a:lstStyle/>
          <a:p>
            <a:r>
              <a:rPr lang="en-GB" sz="1800" dirty="0" smtClean="0"/>
              <a:t>Previous 2 queries can be easily combined into one… see:</a:t>
            </a:r>
          </a:p>
          <a:p>
            <a:pPr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hlinkClick r:id="rId3"/>
              </a:rPr>
              <a:t>http://xsparql.deri.org/foaf2kml/foaf2kml.xsparql</a:t>
            </a:r>
            <a:r>
              <a:rPr lang="en-US" sz="1800" dirty="0" smtClean="0"/>
              <a:t> 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locations in RDF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4956" y="1741944"/>
            <a:ext cx="7295462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foaf</a:t>
            </a:r>
            <a:r>
              <a:rPr lang="en-US" sz="1400" dirty="0" smtClean="0">
                <a:latin typeface="Monaco"/>
                <a:cs typeface="Monaco"/>
              </a:rPr>
              <a:t>: &lt;http://xmlns.com/foaf/0.1/&gt;</a:t>
            </a:r>
          </a:p>
          <a:p>
            <a:r>
              <a:rPr lang="en-US" sz="1400" dirty="0" smtClean="0">
                <a:latin typeface="Monaco"/>
                <a:cs typeface="Monaco"/>
              </a:rPr>
              <a:t>prefix geo: &lt;http://www.w3.org/2003/01/geo/wgs84_pos#&gt;</a:t>
            </a:r>
          </a:p>
          <a:p>
            <a:r>
              <a:rPr lang="en-US" sz="1400" dirty="0" smtClean="0">
                <a:latin typeface="Monaco"/>
                <a:cs typeface="Monaco"/>
              </a:rPr>
              <a:t>prefix </a:t>
            </a:r>
            <a:r>
              <a:rPr lang="en-US" sz="1400" dirty="0" err="1" smtClean="0">
                <a:latin typeface="Monaco"/>
                <a:cs typeface="Monaco"/>
              </a:rPr>
              <a:t>kml</a:t>
            </a:r>
            <a:r>
              <a:rPr lang="en-US" sz="1400" dirty="0" smtClean="0">
                <a:latin typeface="Monaco"/>
                <a:cs typeface="Monaco"/>
              </a:rPr>
              <a:t>: &lt;http://earth.google.com/kml/2.0&gt;</a:t>
            </a:r>
          </a:p>
          <a:p>
            <a:endParaRPr lang="en-US" sz="1400" dirty="0" smtClean="0">
              <a:latin typeface="Monaco"/>
              <a:cs typeface="Monaco"/>
            </a:endParaRPr>
          </a:p>
          <a:p>
            <a:r>
              <a:rPr lang="en-US" sz="1400" dirty="0" smtClean="0">
                <a:latin typeface="Monaco"/>
                <a:cs typeface="Monaco"/>
              </a:rPr>
              <a:t>let $loc := "Hilton San Francisco Union Square, San Francisco, CA"</a:t>
            </a:r>
          </a:p>
          <a:p>
            <a:r>
              <a:rPr lang="en-US" sz="1400" dirty="0" smtClean="0">
                <a:latin typeface="Monaco"/>
                <a:cs typeface="Monaco"/>
              </a:rPr>
              <a:t>for $place in </a:t>
            </a:r>
            <a:r>
              <a:rPr lang="en-US" sz="1400" dirty="0" err="1" smtClean="0">
                <a:latin typeface="Monaco"/>
                <a:cs typeface="Monaco"/>
              </a:rPr>
              <a:t>doc(fn:concat("http://maps.google.com/?q</a:t>
            </a:r>
            <a:r>
              <a:rPr lang="en-US" sz="1400" dirty="0" smtClean="0">
                <a:latin typeface="Monaco"/>
                <a:cs typeface="Monaco"/>
              </a:rPr>
              <a:t>=", 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      </a:t>
            </a:r>
            <a:r>
              <a:rPr lang="en-US" sz="1400" dirty="0" err="1" smtClean="0">
                <a:latin typeface="Monaco"/>
                <a:cs typeface="Monaco"/>
              </a:rPr>
              <a:t>fn:encode-for-uri($loc</a:t>
            </a:r>
            <a:r>
              <a:rPr lang="en-US" sz="1400" dirty="0" smtClean="0">
                <a:latin typeface="Monaco"/>
                <a:cs typeface="Monaco"/>
              </a:rPr>
              <a:t>),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      ”&amp;num=1&amp;output=</a:t>
            </a:r>
            <a:r>
              <a:rPr lang="en-US" sz="1400" dirty="0" err="1" smtClean="0">
                <a:latin typeface="Monaco"/>
                <a:cs typeface="Monaco"/>
              </a:rPr>
              <a:t>kml</a:t>
            </a:r>
            <a:r>
              <a:rPr lang="en-US" sz="1400" dirty="0" smtClean="0">
                <a:latin typeface="Monaco"/>
                <a:cs typeface="Monaco"/>
              </a:rPr>
              <a:t>"))</a:t>
            </a:r>
          </a:p>
          <a:p>
            <a:r>
              <a:rPr lang="en-US" sz="1400" dirty="0" smtClean="0">
                <a:latin typeface="Monaco"/>
                <a:cs typeface="Monaco"/>
              </a:rPr>
              <a:t>let $geo := </a:t>
            </a:r>
            <a:r>
              <a:rPr lang="en-US" sz="1400" dirty="0" err="1" smtClean="0">
                <a:latin typeface="Monaco"/>
                <a:cs typeface="Monaco"/>
              </a:rPr>
              <a:t>fn:tokenize($place//kml:coordinates</a:t>
            </a:r>
            <a:r>
              <a:rPr lang="en-US" sz="1400" dirty="0" smtClean="0">
                <a:latin typeface="Monaco"/>
                <a:cs typeface="Monaco"/>
              </a:rPr>
              <a:t>, ",")</a:t>
            </a:r>
          </a:p>
          <a:p>
            <a:r>
              <a:rPr lang="en-US" sz="1400" dirty="0" smtClean="0">
                <a:latin typeface="Monaco"/>
                <a:cs typeface="Monaco"/>
              </a:rPr>
              <a:t>construct { &lt;</a:t>
            </a:r>
            <a:r>
              <a:rPr lang="en-US" sz="1400" dirty="0" err="1" smtClean="0">
                <a:latin typeface="Monaco"/>
                <a:cs typeface="Monaco"/>
              </a:rPr>
              <a:t>nunolopes</a:t>
            </a:r>
            <a:r>
              <a:rPr lang="en-US" sz="1400" dirty="0" smtClean="0">
                <a:latin typeface="Monaco"/>
                <a:cs typeface="Monaco"/>
              </a:rPr>
              <a:t>&gt; </a:t>
            </a:r>
            <a:r>
              <a:rPr lang="en-US" sz="1400" dirty="0" err="1" smtClean="0">
                <a:latin typeface="Monaco"/>
                <a:cs typeface="Monaco"/>
              </a:rPr>
              <a:t>foaf:based_near</a:t>
            </a:r>
            <a:r>
              <a:rPr lang="en-US" sz="1400" dirty="0" smtClean="0">
                <a:latin typeface="Monaco"/>
                <a:cs typeface="Monaco"/>
              </a:rPr>
              <a:t> [ </a:t>
            </a:r>
            <a:r>
              <a:rPr lang="en-US" sz="1400" dirty="0" err="1" smtClean="0">
                <a:latin typeface="Monaco"/>
                <a:cs typeface="Monaco"/>
              </a:rPr>
              <a:t>geo:long</a:t>
            </a:r>
            <a:r>
              <a:rPr lang="en-US" sz="1400" dirty="0" smtClean="0">
                <a:latin typeface="Monaco"/>
                <a:cs typeface="Monaco"/>
              </a:rPr>
              <a:t> {$geo[1]}; 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                    </a:t>
            </a:r>
            <a:r>
              <a:rPr lang="en-US" sz="1400" dirty="0" err="1" smtClean="0">
                <a:latin typeface="Monaco"/>
                <a:cs typeface="Monaco"/>
              </a:rPr>
              <a:t>geo:lat</a:t>
            </a:r>
            <a:r>
              <a:rPr lang="en-US" sz="1400" dirty="0" smtClean="0">
                <a:latin typeface="Monaco"/>
                <a:cs typeface="Monaco"/>
              </a:rPr>
              <a:t> {$geo[2]} ] 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685801" y="1066800"/>
            <a:ext cx="766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buFont typeface="Wingdings" charset="2"/>
              <a:buChar char=""/>
            </a:pPr>
            <a:r>
              <a:rPr lang="en-US" dirty="0" smtClean="0">
                <a:solidFill>
                  <a:srgbClr val="008000"/>
                </a:solidFill>
              </a:rPr>
              <a:t> Update or enhance your FOAF file with your current location based on a Google Maps search: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04956" y="2590800"/>
            <a:ext cx="7241916" cy="3810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3" name="Group 10"/>
          <p:cNvGrpSpPr/>
          <p:nvPr/>
        </p:nvGrpSpPr>
        <p:grpSpPr>
          <a:xfrm>
            <a:off x="304800" y="4572000"/>
            <a:ext cx="7753982" cy="1384995"/>
            <a:chOff x="304800" y="4572000"/>
            <a:chExt cx="7753982" cy="1384995"/>
          </a:xfrm>
        </p:grpSpPr>
        <p:sp>
          <p:nvSpPr>
            <p:cNvPr id="9" name="TextBox 8"/>
            <p:cNvSpPr txBox="1"/>
            <p:nvPr/>
          </p:nvSpPr>
          <p:spPr>
            <a:xfrm>
              <a:off x="1517496" y="4572000"/>
              <a:ext cx="6541286" cy="1384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Monaco"/>
                  <a:cs typeface="Monaco"/>
                </a:rPr>
                <a:t>@prefix geo: &lt;http://www.w3.org/2003/01/geo/wgs84_pos#&gt; . 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@prefix </a:t>
              </a:r>
              <a:r>
                <a:rPr lang="en-US" sz="1400" dirty="0" err="1" smtClean="0"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latin typeface="Monaco"/>
                  <a:cs typeface="Monaco"/>
                </a:rPr>
                <a:t>: &lt;http://xmlns.com/foaf/0.1/&gt; . 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@prefix </a:t>
              </a:r>
              <a:r>
                <a:rPr lang="en-US" sz="1400" dirty="0" err="1" smtClean="0">
                  <a:latin typeface="Monaco"/>
                  <a:cs typeface="Monaco"/>
                </a:rPr>
                <a:t>kml</a:t>
              </a:r>
              <a:r>
                <a:rPr lang="en-US" sz="1400" dirty="0" smtClean="0">
                  <a:latin typeface="Monaco"/>
                  <a:cs typeface="Monaco"/>
                </a:rPr>
                <a:t>: &lt;http://earth.google.com/kml/2.0&gt; . </a:t>
              </a:r>
            </a:p>
            <a:p>
              <a:endParaRPr lang="en-US" sz="1400" dirty="0" smtClean="0">
                <a:latin typeface="Monaco"/>
                <a:cs typeface="Monaco"/>
              </a:endParaRPr>
            </a:p>
            <a:p>
              <a:r>
                <a:rPr lang="en-US" sz="1400" dirty="0" smtClean="0">
                  <a:latin typeface="Monaco"/>
                  <a:cs typeface="Monaco"/>
                </a:rPr>
                <a:t>&lt;</a:t>
              </a:r>
              <a:r>
                <a:rPr lang="en-US" sz="1400" dirty="0" err="1" smtClean="0">
                  <a:latin typeface="Monaco"/>
                  <a:cs typeface="Monaco"/>
                </a:rPr>
                <a:t>nunolopes</a:t>
              </a:r>
              <a:r>
                <a:rPr lang="en-US" sz="1400" dirty="0" smtClean="0">
                  <a:latin typeface="Monaco"/>
                  <a:cs typeface="Monaco"/>
                </a:rPr>
                <a:t>&gt; </a:t>
              </a:r>
              <a:r>
                <a:rPr lang="en-US" sz="1400" dirty="0" err="1" smtClean="0"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latin typeface="Monaco"/>
                  <a:cs typeface="Monaco"/>
                </a:rPr>
                <a:t> [ </a:t>
              </a:r>
              <a:r>
                <a:rPr lang="en-US" sz="1400" dirty="0" err="1" smtClean="0"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latin typeface="Monaco"/>
                  <a:cs typeface="Monaco"/>
                </a:rPr>
                <a:t> "-122.411116" ;  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            </a:t>
              </a:r>
              <a:r>
                <a:rPr lang="en-US" sz="1400" dirty="0" err="1" smtClean="0"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latin typeface="Monaco"/>
                  <a:cs typeface="Monaco"/>
                </a:rPr>
                <a:t> "37.786000" ] 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4583668"/>
              <a:ext cx="1142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8000"/>
                </a:buClr>
              </a:pPr>
              <a:r>
                <a:rPr lang="en-US" dirty="0" smtClean="0">
                  <a:solidFill>
                    <a:srgbClr val="008000"/>
                  </a:solidFill>
                </a:rPr>
                <a:t>Result: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1143000" y="1713131"/>
            <a:ext cx="8001000" cy="1792069"/>
            <a:chOff x="1143000" y="1713131"/>
            <a:chExt cx="8001000" cy="1792069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143000" y="2895600"/>
              <a:ext cx="7203873" cy="609600"/>
            </a:xfrm>
            <a:prstGeom prst="roundRect">
              <a:avLst/>
            </a:prstGeom>
            <a:solidFill>
              <a:srgbClr val="FF66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3" name="Rounded Rectangle 12"/>
            <p:cNvSpPr/>
            <p:nvPr/>
          </p:nvSpPr>
          <p:spPr bwMode="auto">
            <a:xfrm>
              <a:off x="7010401" y="1713131"/>
              <a:ext cx="2133599" cy="838200"/>
            </a:xfrm>
            <a:prstGeom prst="roundRect">
              <a:avLst/>
            </a:prstGeom>
            <a:solidFill>
              <a:srgbClr val="33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sz="1400" dirty="0" smtClean="0"/>
                <a:t>Find the location in Google Maps and get the result as KML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981200"/>
            <a:ext cx="7941898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onaco"/>
                <a:cs typeface="Monaco"/>
              </a:rPr>
              <a:t>&lt;html&gt;&lt;head&gt;&lt;/head&gt;</a:t>
            </a:r>
          </a:p>
          <a:p>
            <a:r>
              <a:rPr lang="en-US" sz="1400" dirty="0" smtClean="0">
                <a:latin typeface="Monaco"/>
                <a:cs typeface="Monaco"/>
              </a:rPr>
              <a:t>&lt;body&gt;</a:t>
            </a:r>
          </a:p>
          <a:p>
            <a:r>
              <a:rPr lang="en-US" sz="1400" dirty="0" smtClean="0">
                <a:latin typeface="Monaco"/>
                <a:cs typeface="Monaco"/>
              </a:rPr>
              <a:t>&lt;h2&gt;Classes&lt;/h2&gt;{</a:t>
            </a:r>
          </a:p>
          <a:p>
            <a:r>
              <a:rPr lang="en-US" sz="1400" dirty="0" smtClean="0">
                <a:latin typeface="Monaco"/>
                <a:cs typeface="Monaco"/>
              </a:rPr>
              <a:t>  for * from &lt;</a:t>
            </a:r>
            <a:r>
              <a:rPr lang="en-US" sz="1400" b="1" dirty="0" smtClean="0">
                <a:latin typeface="Monaco"/>
                <a:cs typeface="Monaco"/>
              </a:rPr>
              <a:t>http://www.w3.org/ns/auth/cert.n3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where { $class a </a:t>
            </a:r>
            <a:r>
              <a:rPr lang="en-US" sz="1400" dirty="0" err="1" smtClean="0">
                <a:latin typeface="Monaco"/>
                <a:cs typeface="Monaco"/>
              </a:rPr>
              <a:t>owl:Class</a:t>
            </a:r>
            <a:r>
              <a:rPr lang="en-US" sz="1400" dirty="0" smtClean="0">
                <a:latin typeface="Monaco"/>
                <a:cs typeface="Monaco"/>
              </a:rPr>
              <a:t>; </a:t>
            </a:r>
            <a:r>
              <a:rPr lang="en-US" sz="1400" dirty="0" err="1" smtClean="0">
                <a:latin typeface="Monaco"/>
                <a:cs typeface="Monaco"/>
              </a:rPr>
              <a:t>rdfs:label</a:t>
            </a:r>
            <a:r>
              <a:rPr lang="en-US" sz="1400" dirty="0" smtClean="0">
                <a:latin typeface="Monaco"/>
                <a:cs typeface="Monaco"/>
              </a:rPr>
              <a:t> $label; </a:t>
            </a:r>
            <a:r>
              <a:rPr lang="en-US" sz="1400" dirty="0" err="1" smtClean="0">
                <a:latin typeface="Monaco"/>
                <a:cs typeface="Monaco"/>
              </a:rPr>
              <a:t>rdfs:comment</a:t>
            </a:r>
            <a:r>
              <a:rPr lang="en-US" sz="1400" dirty="0" smtClean="0">
                <a:latin typeface="Monaco"/>
                <a:cs typeface="Monaco"/>
              </a:rPr>
              <a:t> $comment .</a:t>
            </a:r>
          </a:p>
          <a:p>
            <a:r>
              <a:rPr lang="en-US" sz="1400" dirty="0" smtClean="0">
                <a:latin typeface="Monaco"/>
                <a:cs typeface="Monaco"/>
              </a:rPr>
              <a:t>  } return  &lt;div name="{$label}"&gt;&lt;h3&gt;{$label}&lt;/h3&gt;</a:t>
            </a:r>
          </a:p>
          <a:p>
            <a:r>
              <a:rPr lang="en-US" sz="1400" dirty="0" smtClean="0">
                <a:latin typeface="Monaco"/>
                <a:cs typeface="Monaco"/>
              </a:rPr>
              <a:t>	         &lt;</a:t>
            </a:r>
            <a:r>
              <a:rPr lang="en-US" sz="1400" dirty="0" err="1" smtClean="0">
                <a:latin typeface="Monaco"/>
                <a:cs typeface="Monaco"/>
              </a:rPr>
              <a:t>p</a:t>
            </a:r>
            <a:r>
              <a:rPr lang="en-US" sz="1400" dirty="0" smtClean="0">
                <a:latin typeface="Monaco"/>
                <a:cs typeface="Monaco"/>
              </a:rPr>
              <a:t>&gt;{$comment}&lt;/</a:t>
            </a:r>
            <a:r>
              <a:rPr lang="en-US" sz="1400" dirty="0" err="1" smtClean="0">
                <a:latin typeface="Monaco"/>
                <a:cs typeface="Monaco"/>
              </a:rPr>
              <a:t>p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&lt;/div&gt;}</a:t>
            </a:r>
          </a:p>
          <a:p>
            <a:r>
              <a:rPr lang="en-US" sz="1400" dirty="0" smtClean="0">
                <a:latin typeface="Monaco"/>
                <a:cs typeface="Monaco"/>
              </a:rPr>
              <a:t>&lt;h2&gt;Properties&lt;/h2&gt;{</a:t>
            </a:r>
          </a:p>
          <a:p>
            <a:r>
              <a:rPr lang="en-US" sz="1400" dirty="0" smtClean="0">
                <a:latin typeface="Monaco"/>
                <a:cs typeface="Monaco"/>
              </a:rPr>
              <a:t>  for * from &lt;</a:t>
            </a:r>
            <a:r>
              <a:rPr lang="en-US" sz="1400" b="1" dirty="0" smtClean="0">
                <a:latin typeface="Monaco"/>
                <a:cs typeface="Monaco"/>
              </a:rPr>
              <a:t>http://www.w3.org/ns/auth/cert.n3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where { $prop a </a:t>
            </a:r>
            <a:r>
              <a:rPr lang="en-US" sz="1400" dirty="0" err="1" smtClean="0">
                <a:latin typeface="Monaco"/>
                <a:cs typeface="Monaco"/>
              </a:rPr>
              <a:t>rdf:Property</a:t>
            </a:r>
            <a:r>
              <a:rPr lang="en-US" sz="1400" dirty="0" smtClean="0">
                <a:latin typeface="Monaco"/>
                <a:cs typeface="Monaco"/>
              </a:rPr>
              <a:t>; </a:t>
            </a:r>
            <a:r>
              <a:rPr lang="en-US" sz="1400" dirty="0" err="1" smtClean="0">
                <a:latin typeface="Monaco"/>
                <a:cs typeface="Monaco"/>
              </a:rPr>
              <a:t>rdfs:label</a:t>
            </a:r>
            <a:r>
              <a:rPr lang="en-US" sz="1400" dirty="0" smtClean="0">
                <a:latin typeface="Monaco"/>
                <a:cs typeface="Monaco"/>
              </a:rPr>
              <a:t> $</a:t>
            </a:r>
            <a:r>
              <a:rPr lang="en-US" sz="1400" dirty="0" err="1" smtClean="0">
                <a:latin typeface="Monaco"/>
                <a:cs typeface="Monaco"/>
              </a:rPr>
              <a:t>lbl</a:t>
            </a:r>
            <a:r>
              <a:rPr lang="en-US" sz="1400" dirty="0" smtClean="0">
                <a:latin typeface="Monaco"/>
                <a:cs typeface="Monaco"/>
              </a:rPr>
              <a:t>; </a:t>
            </a:r>
            <a:r>
              <a:rPr lang="en-US" sz="1400" dirty="0" err="1" smtClean="0">
                <a:latin typeface="Monaco"/>
                <a:cs typeface="Monaco"/>
              </a:rPr>
              <a:t>rdfs:comment</a:t>
            </a:r>
            <a:r>
              <a:rPr lang="en-US" sz="1400" dirty="0" smtClean="0">
                <a:latin typeface="Monaco"/>
                <a:cs typeface="Monaco"/>
              </a:rPr>
              <a:t> $</a:t>
            </a:r>
            <a:r>
              <a:rPr lang="en-US" sz="1400" dirty="0" err="1" smtClean="0">
                <a:latin typeface="Monaco"/>
                <a:cs typeface="Monaco"/>
              </a:rPr>
              <a:t>commnt</a:t>
            </a:r>
            <a:r>
              <a:rPr lang="en-US" sz="1400" dirty="0" smtClean="0">
                <a:latin typeface="Monaco"/>
                <a:cs typeface="Monaco"/>
              </a:rPr>
              <a:t> .</a:t>
            </a:r>
          </a:p>
          <a:p>
            <a:r>
              <a:rPr lang="en-US" sz="1400" dirty="0" smtClean="0">
                <a:latin typeface="Monaco"/>
                <a:cs typeface="Monaco"/>
              </a:rPr>
              <a:t>  } return  &lt;div name="{$</a:t>
            </a:r>
            <a:r>
              <a:rPr lang="en-US" sz="1400" dirty="0" err="1" smtClean="0">
                <a:latin typeface="Monaco"/>
                <a:cs typeface="Monaco"/>
              </a:rPr>
              <a:t>lbl</a:t>
            </a:r>
            <a:r>
              <a:rPr lang="en-US" sz="1400" dirty="0" smtClean="0">
                <a:latin typeface="Monaco"/>
                <a:cs typeface="Monaco"/>
              </a:rPr>
              <a:t>}"&gt;&lt;h3&gt;{$</a:t>
            </a:r>
            <a:r>
              <a:rPr lang="en-US" sz="1400" dirty="0" err="1" smtClean="0">
                <a:latin typeface="Monaco"/>
                <a:cs typeface="Monaco"/>
              </a:rPr>
              <a:t>lbl</a:t>
            </a:r>
            <a:r>
              <a:rPr lang="en-US" sz="1400" dirty="0" smtClean="0">
                <a:latin typeface="Monaco"/>
                <a:cs typeface="Monaco"/>
              </a:rPr>
              <a:t>}&lt;/h3&gt;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  &lt;</a:t>
            </a:r>
            <a:r>
              <a:rPr lang="en-US" sz="1400" dirty="0" err="1" smtClean="0">
                <a:latin typeface="Monaco"/>
                <a:cs typeface="Monaco"/>
              </a:rPr>
              <a:t>p</a:t>
            </a:r>
            <a:r>
              <a:rPr lang="en-US" sz="1400" dirty="0" smtClean="0">
                <a:latin typeface="Monaco"/>
                <a:cs typeface="Monaco"/>
              </a:rPr>
              <a:t>&gt;{$</a:t>
            </a:r>
            <a:r>
              <a:rPr lang="en-US" sz="1400" dirty="0" err="1" smtClean="0">
                <a:latin typeface="Monaco"/>
                <a:cs typeface="Monaco"/>
              </a:rPr>
              <a:t>commnt</a:t>
            </a:r>
            <a:r>
              <a:rPr lang="en-US" sz="1400" dirty="0" smtClean="0">
                <a:latin typeface="Monaco"/>
                <a:cs typeface="Monaco"/>
              </a:rPr>
              <a:t>}&lt;/</a:t>
            </a:r>
            <a:r>
              <a:rPr lang="en-US" sz="1400" dirty="0" err="1" smtClean="0">
                <a:latin typeface="Monaco"/>
                <a:cs typeface="Monaco"/>
              </a:rPr>
              <a:t>p</a:t>
            </a:r>
            <a:r>
              <a:rPr lang="en-US" sz="1400" dirty="0" smtClean="0">
                <a:latin typeface="Monaco"/>
                <a:cs typeface="Monaco"/>
              </a:rPr>
              <a:t>&gt;</a:t>
            </a:r>
          </a:p>
          <a:p>
            <a:r>
              <a:rPr lang="en-US" sz="1400" dirty="0" smtClean="0">
                <a:latin typeface="Monaco"/>
                <a:cs typeface="Monaco"/>
              </a:rPr>
              <a:t>            &lt;/div&gt;}</a:t>
            </a:r>
          </a:p>
          <a:p>
            <a:r>
              <a:rPr lang="en-US" sz="1400" dirty="0" smtClean="0">
                <a:latin typeface="Monaco"/>
                <a:cs typeface="Monaco"/>
              </a:rPr>
              <a:t>&lt;/body&gt;&lt;/html&gt;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0"/>
            <a:ext cx="7299920" cy="838200"/>
          </a:xfrm>
        </p:spPr>
        <p:txBody>
          <a:bodyPr/>
          <a:lstStyle/>
          <a:p>
            <a:r>
              <a:rPr lang="en-US" dirty="0" smtClean="0"/>
              <a:t>Ontology Documentation in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941387"/>
          </a:xfrm>
        </p:spPr>
        <p:txBody>
          <a:bodyPr/>
          <a:lstStyle/>
          <a:p>
            <a:r>
              <a:rPr lang="en-US" dirty="0" smtClean="0"/>
              <a:t>Given an ontology you can generate an XHTML describing it…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655717" y="549806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case and query by Henry Story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92502" y="2438400"/>
            <a:ext cx="7941898" cy="12954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Rounded Rectangle 8"/>
          <p:cNvSpPr/>
          <p:nvPr/>
        </p:nvSpPr>
        <p:spPr bwMode="auto">
          <a:xfrm>
            <a:off x="609600" y="3733800"/>
            <a:ext cx="7941898" cy="12954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10" name="Picture 9" descr="Screen shot 2011-06-05 at 10.34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921" y="609600"/>
            <a:ext cx="4368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XSPARQL vs. SPARQL for “pure RDF” queries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399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Extending SPARQL1.0: Computing values</a:t>
            </a:r>
            <a:endParaRPr lang="en-US" sz="2800" dirty="0"/>
          </a:p>
        </p:txBody>
      </p:sp>
      <p:grpSp>
        <p:nvGrpSpPr>
          <p:cNvPr id="3" name="Group 6"/>
          <p:cNvGrpSpPr/>
          <p:nvPr/>
        </p:nvGrpSpPr>
        <p:grpSpPr>
          <a:xfrm>
            <a:off x="914400" y="1016675"/>
            <a:ext cx="6145958" cy="2336125"/>
            <a:chOff x="618632" y="1676400"/>
            <a:chExt cx="6145958" cy="2336125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1981200"/>
              <a:ext cx="6002590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Monaco"/>
                  <a:cs typeface="Monaco"/>
                </a:rPr>
                <a:t>prefix </a:t>
              </a:r>
              <a:r>
                <a:rPr lang="en-US" sz="1400" dirty="0" err="1" smtClean="0"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latin typeface="Monaco"/>
                  <a:cs typeface="Monaco"/>
                </a:rPr>
                <a:t>: &lt;http://xmlns.com/foaf/0.1/&gt;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prefix geo: &lt;http://www.w3.org/2003/01/geo/wgs84_pos#&gt;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prefix : &lt;http://</a:t>
              </a:r>
              <a:r>
                <a:rPr lang="en-US" sz="1400" dirty="0" err="1" smtClean="0">
                  <a:latin typeface="Monaco"/>
                  <a:cs typeface="Monaco"/>
                </a:rPr>
                <a:t>xsparql.deri.org</a:t>
              </a:r>
              <a:r>
                <a:rPr lang="en-US" sz="1400" dirty="0" smtClean="0">
                  <a:latin typeface="Monaco"/>
                  <a:cs typeface="Monaco"/>
                </a:rPr>
                <a:t>/geo#&gt;</a:t>
              </a:r>
            </a:p>
            <a:p>
              <a:endParaRPr lang="en-US" sz="1400" dirty="0" smtClean="0">
                <a:latin typeface="Monaco"/>
                <a:cs typeface="Monaco"/>
              </a:endParaRPr>
            </a:p>
            <a:p>
              <a:r>
                <a:rPr lang="en-US" sz="1400" dirty="0" smtClean="0">
                  <a:latin typeface="Monaco"/>
                  <a:cs typeface="Monaco"/>
                </a:rPr>
                <a:t>construct { $person :</a:t>
              </a:r>
              <a:r>
                <a:rPr lang="en-US" sz="1400" dirty="0" err="1" smtClean="0">
                  <a:latin typeface="Monaco"/>
                  <a:cs typeface="Monaco"/>
                </a:rPr>
                <a:t>latLong</a:t>
              </a:r>
              <a:r>
                <a:rPr lang="en-US" sz="1400" dirty="0" smtClean="0">
                  <a:latin typeface="Monaco"/>
                  <a:cs typeface="Monaco"/>
                </a:rPr>
                <a:t> $lat; :</a:t>
              </a:r>
              <a:r>
                <a:rPr lang="en-US" sz="1400" dirty="0" err="1" smtClean="0">
                  <a:latin typeface="Monaco"/>
                  <a:cs typeface="Monaco"/>
                </a:rPr>
                <a:t>latLong</a:t>
              </a:r>
              <a:r>
                <a:rPr lang="en-US" sz="1400" dirty="0" smtClean="0">
                  <a:latin typeface="Monaco"/>
                  <a:cs typeface="Monaco"/>
                </a:rPr>
                <a:t> $long } 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from &lt;http://</a:t>
              </a:r>
              <a:r>
                <a:rPr lang="en-US" sz="1400" dirty="0" err="1" smtClean="0">
                  <a:latin typeface="Monaco"/>
                  <a:cs typeface="Monaco"/>
                </a:rPr>
                <a:t>nunolopes.org/foaf.rdf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where { $person a </a:t>
              </a:r>
              <a:r>
                <a:rPr lang="en-US" sz="1400" dirty="0" err="1" smtClean="0">
                  <a:latin typeface="Monaco"/>
                  <a:cs typeface="Monaco"/>
                </a:rPr>
                <a:t>foaf:Person</a:t>
              </a:r>
              <a:r>
                <a:rPr lang="en-US" sz="1400" dirty="0" smtClean="0"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latin typeface="Monaco"/>
                  <a:cs typeface="Monaco"/>
                </a:rPr>
                <a:t>foaf:name</a:t>
              </a:r>
              <a:r>
                <a:rPr lang="en-US" sz="1400" dirty="0" smtClean="0">
                  <a:latin typeface="Monaco"/>
                  <a:cs typeface="Monaco"/>
                </a:rPr>
                <a:t> $name;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</a:t>
              </a:r>
              <a:r>
                <a:rPr lang="en-US" sz="1400" dirty="0" err="1" smtClean="0"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latin typeface="Monaco"/>
                  <a:cs typeface="Monaco"/>
                </a:rPr>
                <a:t> [ </a:t>
              </a:r>
              <a:r>
                <a:rPr lang="en-US" sz="1400" dirty="0" err="1" smtClean="0"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latin typeface="Monaco"/>
                  <a:cs typeface="Monaco"/>
                </a:rPr>
                <a:t> $long; 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                  </a:t>
              </a:r>
              <a:r>
                <a:rPr lang="en-US" sz="1400" dirty="0" err="1" smtClean="0"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latin typeface="Monaco"/>
                  <a:cs typeface="Monaco"/>
                </a:rPr>
                <a:t> $lat ] }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8632" y="1676400"/>
              <a:ext cx="5032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Computing values is not possible in SPARQL 1.0: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990600" y="3352800"/>
            <a:ext cx="6294356" cy="2336125"/>
            <a:chOff x="685800" y="1433393"/>
            <a:chExt cx="6294356" cy="2336125"/>
          </a:xfrm>
        </p:grpSpPr>
        <p:sp>
          <p:nvSpPr>
            <p:cNvPr id="9" name="TextBox 8"/>
            <p:cNvSpPr txBox="1"/>
            <p:nvPr/>
          </p:nvSpPr>
          <p:spPr>
            <a:xfrm>
              <a:off x="762000" y="1738193"/>
              <a:ext cx="6218156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Monaco"/>
                  <a:cs typeface="Monaco"/>
                </a:rPr>
                <a:t>prefix </a:t>
              </a:r>
              <a:r>
                <a:rPr lang="en-US" sz="1400" dirty="0" err="1" smtClean="0">
                  <a:latin typeface="Monaco"/>
                  <a:cs typeface="Monaco"/>
                </a:rPr>
                <a:t>foaf</a:t>
              </a:r>
              <a:r>
                <a:rPr lang="en-US" sz="1400" dirty="0" smtClean="0">
                  <a:latin typeface="Monaco"/>
                  <a:cs typeface="Monaco"/>
                </a:rPr>
                <a:t>: &lt;http://xmlns.com/foaf/0.1/&gt;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prefix geo: &lt;http://www.w3.org/2003/01/geo/wgs84_pos#&gt;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prefix : &lt;http://</a:t>
              </a:r>
              <a:r>
                <a:rPr lang="en-US" sz="1400" dirty="0" err="1" smtClean="0">
                  <a:latin typeface="Monaco"/>
                  <a:cs typeface="Monaco"/>
                </a:rPr>
                <a:t>xsparql.deri.org</a:t>
              </a:r>
              <a:r>
                <a:rPr lang="en-US" sz="1400" dirty="0" smtClean="0">
                  <a:latin typeface="Monaco"/>
                  <a:cs typeface="Monaco"/>
                </a:rPr>
                <a:t>/geo#&gt;</a:t>
              </a:r>
            </a:p>
            <a:p>
              <a:endParaRPr lang="en-US" sz="1400" dirty="0" smtClean="0">
                <a:latin typeface="Monaco"/>
                <a:cs typeface="Monaco"/>
              </a:endParaRPr>
            </a:p>
            <a:p>
              <a:r>
                <a:rPr lang="en-US" sz="1400" dirty="0" smtClean="0">
                  <a:latin typeface="Monaco"/>
                  <a:cs typeface="Monaco"/>
                </a:rPr>
                <a:t>construct { $person :</a:t>
              </a:r>
              <a:r>
                <a:rPr lang="en-US" sz="1400" dirty="0" err="1" smtClean="0">
                  <a:latin typeface="Monaco"/>
                  <a:cs typeface="Monaco"/>
                </a:rPr>
                <a:t>latLong</a:t>
              </a:r>
              <a:r>
                <a:rPr lang="en-US" sz="1400" dirty="0" smtClean="0">
                  <a:latin typeface="Monaco"/>
                  <a:cs typeface="Monaco"/>
                </a:rPr>
                <a:t> {</a:t>
              </a:r>
              <a:r>
                <a:rPr lang="en-US" sz="1400" dirty="0" err="1" smtClean="0">
                  <a:latin typeface="Monaco"/>
                  <a:cs typeface="Monaco"/>
                </a:rPr>
                <a:t>fn:concat($lat</a:t>
              </a:r>
              <a:r>
                <a:rPr lang="en-US" sz="1400" dirty="0" smtClean="0">
                  <a:latin typeface="Monaco"/>
                  <a:cs typeface="Monaco"/>
                </a:rPr>
                <a:t>, </a:t>
              </a:r>
              <a:r>
                <a:rPr lang="en-US" sz="1400" dirty="0" smtClean="0"/>
                <a:t>"</a:t>
              </a:r>
              <a:r>
                <a:rPr lang="en-US" sz="1400" dirty="0" smtClean="0">
                  <a:latin typeface="Monaco"/>
                  <a:cs typeface="Monaco"/>
                </a:rPr>
                <a:t> </a:t>
              </a:r>
              <a:r>
                <a:rPr lang="en-US" sz="1400" dirty="0" smtClean="0"/>
                <a:t>”, $long </a:t>
              </a:r>
              <a:r>
                <a:rPr lang="en-US" sz="1400" dirty="0" smtClean="0">
                  <a:latin typeface="Monaco"/>
                  <a:cs typeface="Monaco"/>
                </a:rPr>
                <a:t>}} 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from &lt;http://</a:t>
              </a:r>
              <a:r>
                <a:rPr lang="en-US" sz="1400" dirty="0" err="1" smtClean="0">
                  <a:latin typeface="Monaco"/>
                  <a:cs typeface="Monaco"/>
                </a:rPr>
                <a:t>nunolopes.org/foaf.rdf</a:t>
              </a:r>
              <a:r>
                <a:rPr lang="en-US" sz="1400" dirty="0" smtClean="0">
                  <a:latin typeface="Monaco"/>
                  <a:cs typeface="Monaco"/>
                </a:rPr>
                <a:t>&gt;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where { $person a </a:t>
              </a:r>
              <a:r>
                <a:rPr lang="en-US" sz="1400" dirty="0" err="1" smtClean="0">
                  <a:latin typeface="Monaco"/>
                  <a:cs typeface="Monaco"/>
                </a:rPr>
                <a:t>foaf:Person</a:t>
              </a:r>
              <a:r>
                <a:rPr lang="en-US" sz="1400" dirty="0" smtClean="0">
                  <a:latin typeface="Monaco"/>
                  <a:cs typeface="Monaco"/>
                </a:rPr>
                <a:t>; </a:t>
              </a:r>
              <a:r>
                <a:rPr lang="en-US" sz="1400" dirty="0" err="1" smtClean="0">
                  <a:latin typeface="Monaco"/>
                  <a:cs typeface="Monaco"/>
                </a:rPr>
                <a:t>foaf:name</a:t>
              </a:r>
              <a:r>
                <a:rPr lang="en-US" sz="1400" dirty="0" smtClean="0">
                  <a:latin typeface="Monaco"/>
                  <a:cs typeface="Monaco"/>
                </a:rPr>
                <a:t> $name;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</a:t>
              </a:r>
              <a:r>
                <a:rPr lang="en-US" sz="1400" dirty="0" err="1" smtClean="0">
                  <a:latin typeface="Monaco"/>
                  <a:cs typeface="Monaco"/>
                </a:rPr>
                <a:t>foaf:based_near</a:t>
              </a:r>
              <a:r>
                <a:rPr lang="en-US" sz="1400" dirty="0" smtClean="0">
                  <a:latin typeface="Monaco"/>
                  <a:cs typeface="Monaco"/>
                </a:rPr>
                <a:t> [ </a:t>
              </a:r>
              <a:r>
                <a:rPr lang="en-US" sz="1400" dirty="0" err="1" smtClean="0">
                  <a:latin typeface="Monaco"/>
                  <a:cs typeface="Monaco"/>
                </a:rPr>
                <a:t>geo:long</a:t>
              </a:r>
              <a:r>
                <a:rPr lang="en-US" sz="1400" dirty="0" smtClean="0">
                  <a:latin typeface="Monaco"/>
                  <a:cs typeface="Monaco"/>
                </a:rPr>
                <a:t> $long; 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                          </a:t>
              </a:r>
              <a:r>
                <a:rPr lang="en-US" sz="1400" dirty="0" err="1" smtClean="0">
                  <a:latin typeface="Monaco"/>
                  <a:cs typeface="Monaco"/>
                </a:rPr>
                <a:t>geo:lat</a:t>
              </a:r>
              <a:r>
                <a:rPr lang="en-US" sz="1400" dirty="0" smtClean="0">
                  <a:latin typeface="Monaco"/>
                  <a:cs typeface="Monaco"/>
                </a:rPr>
                <a:t> $lat ] }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1433393"/>
              <a:ext cx="5405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While XSPARQL allows to use all the </a:t>
              </a:r>
              <a:r>
                <a:rPr lang="en-US" sz="1600" dirty="0" err="1" smtClean="0">
                  <a:solidFill>
                    <a:srgbClr val="008000"/>
                  </a:solidFill>
                </a:rPr>
                <a:t>XPath</a:t>
              </a:r>
              <a:r>
                <a:rPr lang="en-US" sz="1600" dirty="0" smtClean="0">
                  <a:solidFill>
                    <a:srgbClr val="008000"/>
                  </a:solidFill>
                </a:rPr>
                <a:t> functions: 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200400" y="2209800"/>
            <a:ext cx="3188296" cy="2286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4" name="Rounded Rectangle 13"/>
          <p:cNvSpPr/>
          <p:nvPr/>
        </p:nvSpPr>
        <p:spPr bwMode="auto">
          <a:xfrm>
            <a:off x="3200400" y="4572000"/>
            <a:ext cx="3783758" cy="228600"/>
          </a:xfrm>
          <a:prstGeom prst="roundRect">
            <a:avLst/>
          </a:prstGeom>
          <a:solidFill>
            <a:srgbClr val="008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TextBox 11"/>
          <p:cNvSpPr txBox="1"/>
          <p:nvPr/>
        </p:nvSpPr>
        <p:spPr>
          <a:xfrm>
            <a:off x="1066800" y="5688925"/>
            <a:ext cx="7579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Note: SPARQL1.1 allow that (BIND/LET), see Andy’s tutorial (yesterday)!</a:t>
            </a:r>
            <a:endParaRPr lang="en-US" sz="1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Queries in SPARQL1.1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39244" y="2057400"/>
            <a:ext cx="691307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PREFIX dbpedia2: &lt;http://</a:t>
            </a:r>
            <a:r>
              <a:rPr lang="en-US" sz="1400" dirty="0" err="1" smtClean="0"/>
              <a:t>dbpedia.org</a:t>
            </a:r>
            <a:r>
              <a:rPr lang="en-US" sz="1400" dirty="0" smtClean="0"/>
              <a:t>/property/&gt;</a:t>
            </a:r>
          </a:p>
          <a:p>
            <a:r>
              <a:rPr lang="en-US" sz="1400" dirty="0" smtClean="0"/>
              <a:t>PREFIX </a:t>
            </a:r>
            <a:r>
              <a:rPr lang="en-US" sz="1400" dirty="0" err="1" smtClean="0"/>
              <a:t>foaf</a:t>
            </a:r>
            <a:r>
              <a:rPr lang="en-US" sz="1400" dirty="0" smtClean="0"/>
              <a:t>: &lt;http://xmlns.com/foaf/0.1/&gt;</a:t>
            </a:r>
          </a:p>
          <a:p>
            <a:endParaRPr lang="en-US" sz="1400" dirty="0" smtClean="0"/>
          </a:p>
          <a:p>
            <a:r>
              <a:rPr lang="en-US" sz="1400" dirty="0" smtClean="0"/>
              <a:t>SELECT ?N ?</a:t>
            </a:r>
            <a:r>
              <a:rPr lang="en-US" sz="1400" dirty="0" err="1" smtClean="0"/>
              <a:t>MyB</a:t>
            </a:r>
            <a:endParaRPr lang="en-US" sz="1400" dirty="0" smtClean="0"/>
          </a:p>
          <a:p>
            <a:r>
              <a:rPr lang="en-US" sz="1400" dirty="0" smtClean="0"/>
              <a:t>FROM &lt;http://</a:t>
            </a:r>
            <a:r>
              <a:rPr lang="en-US" sz="1400" dirty="0" err="1" smtClean="0"/>
              <a:t>polleres.net/foaf.rdf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{ [ </a:t>
            </a:r>
            <a:r>
              <a:rPr lang="en-US" sz="1400" dirty="0" err="1" smtClean="0"/>
              <a:t>foaf:birthday</a:t>
            </a:r>
            <a:r>
              <a:rPr lang="en-US" sz="1400" dirty="0" smtClean="0"/>
              <a:t> </a:t>
            </a:r>
            <a:r>
              <a:rPr lang="en-US" sz="1400" b="1" dirty="0" smtClean="0"/>
              <a:t>?</a:t>
            </a:r>
            <a:r>
              <a:rPr lang="en-US" sz="1400" b="1" dirty="0" err="1" smtClean="0"/>
              <a:t>MyB</a:t>
            </a:r>
            <a:r>
              <a:rPr lang="en-US" sz="1400" dirty="0" smtClean="0"/>
              <a:t> ].</a:t>
            </a:r>
          </a:p>
          <a:p>
            <a:endParaRPr lang="en-US" sz="1400" dirty="0" smtClean="0"/>
          </a:p>
          <a:p>
            <a:r>
              <a:rPr lang="en-US" sz="1400" b="1" dirty="0" smtClean="0"/>
              <a:t>  SERVICE </a:t>
            </a:r>
            <a:r>
              <a:rPr lang="en-US" sz="1400" dirty="0" smtClean="0"/>
              <a:t>&lt;http://</a:t>
            </a:r>
            <a:r>
              <a:rPr lang="en-US" sz="1400" dirty="0" err="1" smtClean="0"/>
              <a:t>dbpedia.org/sparql</a:t>
            </a:r>
            <a:r>
              <a:rPr lang="en-US" sz="1400" dirty="0" smtClean="0"/>
              <a:t>&gt; { SELECT ?N WHERE {</a:t>
            </a:r>
          </a:p>
          <a:p>
            <a:r>
              <a:rPr lang="en-US" sz="1400" dirty="0" smtClean="0"/>
              <a:t>    [ dbpedia2:born ?B; </a:t>
            </a:r>
            <a:r>
              <a:rPr lang="en-US" sz="1400" dirty="0" err="1" smtClean="0"/>
              <a:t>foaf:name</a:t>
            </a:r>
            <a:r>
              <a:rPr lang="en-US" sz="1400" dirty="0" smtClean="0"/>
              <a:t> ?N ]. </a:t>
            </a:r>
            <a:r>
              <a:rPr lang="en-US" sz="1400" b="1" dirty="0" smtClean="0"/>
              <a:t>FILTER ( </a:t>
            </a:r>
            <a:r>
              <a:rPr lang="en-US" sz="1400" b="1" dirty="0" err="1" smtClean="0"/>
              <a:t>Regex(Str(?B),str(?MyB</a:t>
            </a:r>
            <a:r>
              <a:rPr lang="en-US" sz="1400" b="1" dirty="0" smtClean="0"/>
              <a:t>)) </a:t>
            </a:r>
            <a:r>
              <a:rPr lang="en-US" sz="1400" dirty="0" smtClean="0"/>
              <a:t>) } }</a:t>
            </a:r>
          </a:p>
          <a:p>
            <a:r>
              <a:rPr lang="en-US" sz="1400" dirty="0" smtClean="0"/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143000"/>
            <a:ext cx="84049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Find which persons in </a:t>
            </a:r>
            <a:r>
              <a:rPr lang="en-US" i="1" dirty="0" err="1" smtClean="0">
                <a:solidFill>
                  <a:srgbClr val="008000"/>
                </a:solidFill>
              </a:rPr>
              <a:t>DBPedia</a:t>
            </a:r>
            <a:r>
              <a:rPr lang="en-US" i="1" dirty="0" smtClean="0">
                <a:solidFill>
                  <a:srgbClr val="008000"/>
                </a:solidFill>
              </a:rPr>
              <a:t> have the same birthday as Axel (</a:t>
            </a:r>
            <a:r>
              <a:rPr lang="en-US" i="1" dirty="0" err="1" smtClean="0">
                <a:solidFill>
                  <a:srgbClr val="008000"/>
                </a:solidFill>
              </a:rPr>
              <a:t>foaf</a:t>
            </a:r>
            <a:r>
              <a:rPr lang="en-US" i="1" dirty="0" smtClean="0">
                <a:solidFill>
                  <a:srgbClr val="008000"/>
                </a:solidFill>
              </a:rPr>
              <a:t>-file):</a:t>
            </a:r>
          </a:p>
          <a:p>
            <a:endParaRPr lang="en-US" i="1" dirty="0" smtClean="0">
              <a:solidFill>
                <a:srgbClr val="008000"/>
              </a:solidFill>
            </a:endParaRPr>
          </a:p>
          <a:p>
            <a:r>
              <a:rPr lang="en-US" b="1" i="1" dirty="0" smtClean="0">
                <a:solidFill>
                  <a:srgbClr val="008000"/>
                </a:solidFill>
              </a:rPr>
              <a:t>SPARQL 1.1 has new feature SERVICE to query remote endpoints</a:t>
            </a: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244" y="2057400"/>
            <a:ext cx="691307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PREFIX dbpedia2: &lt;http://</a:t>
            </a:r>
            <a:r>
              <a:rPr lang="en-US" sz="1400" dirty="0" err="1" smtClean="0"/>
              <a:t>dbpedia.org</a:t>
            </a:r>
            <a:r>
              <a:rPr lang="en-US" sz="1400" dirty="0" smtClean="0"/>
              <a:t>/property/&gt;</a:t>
            </a:r>
          </a:p>
          <a:p>
            <a:r>
              <a:rPr lang="en-US" sz="1400" dirty="0" smtClean="0"/>
              <a:t>PREFIX </a:t>
            </a:r>
            <a:r>
              <a:rPr lang="en-US" sz="1400" dirty="0" err="1" smtClean="0"/>
              <a:t>foaf</a:t>
            </a:r>
            <a:r>
              <a:rPr lang="en-US" sz="1400" dirty="0" smtClean="0"/>
              <a:t>: &lt;http://xmlns.com/foaf/0.1/&gt;</a:t>
            </a:r>
          </a:p>
          <a:p>
            <a:endParaRPr lang="en-US" sz="1400" dirty="0" smtClean="0"/>
          </a:p>
          <a:p>
            <a:r>
              <a:rPr lang="en-US" sz="1400" dirty="0" smtClean="0"/>
              <a:t>SELECT ?N ?</a:t>
            </a:r>
            <a:r>
              <a:rPr lang="en-US" sz="1400" dirty="0" err="1" smtClean="0"/>
              <a:t>MyB</a:t>
            </a:r>
            <a:endParaRPr lang="en-US" sz="1400" dirty="0" smtClean="0"/>
          </a:p>
          <a:p>
            <a:r>
              <a:rPr lang="en-US" sz="1400" dirty="0" smtClean="0"/>
              <a:t>FROM &lt;http://</a:t>
            </a:r>
            <a:r>
              <a:rPr lang="en-US" sz="1400" dirty="0" err="1" smtClean="0"/>
              <a:t>polleres.net/foaf.rdf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{ [ </a:t>
            </a:r>
            <a:r>
              <a:rPr lang="en-US" sz="1400" dirty="0" err="1" smtClean="0"/>
              <a:t>foaf:birthday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?</a:t>
            </a:r>
            <a:r>
              <a:rPr lang="en-US" sz="1400" b="1" dirty="0" err="1" smtClean="0">
                <a:solidFill>
                  <a:srgbClr val="FF0000"/>
                </a:solidFill>
              </a:rPr>
              <a:t>MyB</a:t>
            </a:r>
            <a:r>
              <a:rPr lang="en-US" sz="1400" dirty="0" smtClean="0"/>
              <a:t> ].</a:t>
            </a:r>
          </a:p>
          <a:p>
            <a:endParaRPr lang="en-US" sz="1400" dirty="0" smtClean="0"/>
          </a:p>
          <a:p>
            <a:r>
              <a:rPr lang="en-US" sz="1400" b="1" dirty="0" smtClean="0"/>
              <a:t>  SERVICE </a:t>
            </a:r>
            <a:r>
              <a:rPr lang="en-US" sz="1400" dirty="0" smtClean="0"/>
              <a:t>&lt;http://</a:t>
            </a:r>
            <a:r>
              <a:rPr lang="en-US" sz="1400" dirty="0" err="1" smtClean="0"/>
              <a:t>dbpedia.org/sparql</a:t>
            </a:r>
            <a:r>
              <a:rPr lang="en-US" sz="1400" dirty="0" smtClean="0"/>
              <a:t>&gt; { SELECT ?N WHERE {</a:t>
            </a:r>
          </a:p>
          <a:p>
            <a:r>
              <a:rPr lang="en-US" sz="1400" dirty="0" smtClean="0"/>
              <a:t>    [ dbpedia2:born ?B; </a:t>
            </a:r>
            <a:r>
              <a:rPr lang="en-US" sz="1400" dirty="0" err="1" smtClean="0"/>
              <a:t>foaf:name</a:t>
            </a:r>
            <a:r>
              <a:rPr lang="en-US" sz="1400" dirty="0" smtClean="0"/>
              <a:t> ?N ]. </a:t>
            </a:r>
            <a:r>
              <a:rPr lang="en-US" sz="1400" b="1" dirty="0" smtClean="0"/>
              <a:t>FILTER ( </a:t>
            </a:r>
            <a:r>
              <a:rPr lang="en-US" sz="1400" b="1" dirty="0" err="1" smtClean="0"/>
              <a:t>Regex(str(?B),str(</a:t>
            </a:r>
            <a:r>
              <a:rPr lang="en-US" sz="1400" b="1" dirty="0" err="1" smtClean="0">
                <a:solidFill>
                  <a:srgbClr val="FF0000"/>
                </a:solidFill>
              </a:rPr>
              <a:t>?MyB</a:t>
            </a:r>
            <a:r>
              <a:rPr lang="en-US" sz="1400" b="1" dirty="0" smtClean="0"/>
              <a:t>)) </a:t>
            </a:r>
            <a:r>
              <a:rPr lang="en-US" sz="1400" dirty="0" smtClean="0"/>
              <a:t>) } }</a:t>
            </a:r>
          </a:p>
          <a:p>
            <a:r>
              <a:rPr lang="en-US" sz="1400" dirty="0" smtClean="0"/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244" y="4282321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Doesn’t work!!! 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r>
              <a:rPr lang="en-US" b="1" dirty="0" err="1" smtClean="0">
                <a:solidFill>
                  <a:srgbClr val="FF0000"/>
                </a:solidFill>
              </a:rPr>
              <a:t>MyB</a:t>
            </a:r>
            <a:r>
              <a:rPr lang="en-US" dirty="0" smtClean="0">
                <a:solidFill>
                  <a:srgbClr val="FF0000"/>
                </a:solidFill>
              </a:rPr>
              <a:t> unbound in SERVICE query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Queries in SPARQL1.1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39244" y="2057400"/>
            <a:ext cx="691307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PREFIX dbpedia2: &lt;http://</a:t>
            </a:r>
            <a:r>
              <a:rPr lang="en-US" sz="1400" dirty="0" err="1" smtClean="0"/>
              <a:t>dbpedia.org</a:t>
            </a:r>
            <a:r>
              <a:rPr lang="en-US" sz="1400" dirty="0" smtClean="0"/>
              <a:t>/property/&gt;</a:t>
            </a:r>
          </a:p>
          <a:p>
            <a:r>
              <a:rPr lang="en-US" sz="1400" dirty="0" smtClean="0"/>
              <a:t>PREFIX </a:t>
            </a:r>
            <a:r>
              <a:rPr lang="en-US" sz="1400" dirty="0" err="1" smtClean="0"/>
              <a:t>foaf</a:t>
            </a:r>
            <a:r>
              <a:rPr lang="en-US" sz="1400" dirty="0" smtClean="0"/>
              <a:t>: &lt;http://xmlns.com/foaf/0.1/&gt;</a:t>
            </a:r>
          </a:p>
          <a:p>
            <a:endParaRPr lang="en-US" sz="1400" dirty="0" smtClean="0"/>
          </a:p>
          <a:p>
            <a:r>
              <a:rPr lang="en-US" sz="1400" dirty="0" smtClean="0"/>
              <a:t>SELECT ?N ?</a:t>
            </a:r>
            <a:r>
              <a:rPr lang="en-US" sz="1400" dirty="0" err="1" smtClean="0"/>
              <a:t>MyB</a:t>
            </a:r>
            <a:endParaRPr lang="en-US" sz="1400" dirty="0" smtClean="0"/>
          </a:p>
          <a:p>
            <a:r>
              <a:rPr lang="en-US" sz="1400" dirty="0" smtClean="0"/>
              <a:t>FROM &lt;http://</a:t>
            </a:r>
            <a:r>
              <a:rPr lang="en-US" sz="1400" dirty="0" err="1" smtClean="0"/>
              <a:t>polleres.net/foaf.rdf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{ [ </a:t>
            </a:r>
            <a:r>
              <a:rPr lang="en-US" sz="1400" dirty="0" err="1" smtClean="0"/>
              <a:t>foaf:birthday</a:t>
            </a:r>
            <a:r>
              <a:rPr lang="en-US" sz="1400" dirty="0" smtClean="0"/>
              <a:t> ?</a:t>
            </a:r>
            <a:r>
              <a:rPr lang="en-US" sz="1400" dirty="0" err="1" smtClean="0"/>
              <a:t>MyB</a:t>
            </a:r>
            <a:r>
              <a:rPr lang="en-US" sz="1400" dirty="0" smtClean="0"/>
              <a:t> ].</a:t>
            </a:r>
          </a:p>
          <a:p>
            <a:endParaRPr lang="en-US" sz="1400" dirty="0" smtClean="0"/>
          </a:p>
          <a:p>
            <a:r>
              <a:rPr lang="en-US" sz="1400" b="1" dirty="0" smtClean="0"/>
              <a:t>  SERVICE </a:t>
            </a:r>
            <a:r>
              <a:rPr lang="en-US" sz="1400" dirty="0" smtClean="0"/>
              <a:t>&lt;http://</a:t>
            </a:r>
            <a:r>
              <a:rPr lang="en-US" sz="1400" dirty="0" err="1" smtClean="0"/>
              <a:t>dbpedia.org/sparql</a:t>
            </a:r>
            <a:r>
              <a:rPr lang="en-US" sz="1400" dirty="0" smtClean="0"/>
              <a:t>&gt; { SELECT ?N WHERE {</a:t>
            </a:r>
          </a:p>
          <a:p>
            <a:r>
              <a:rPr lang="en-US" sz="1400" dirty="0" smtClean="0"/>
              <a:t>    [ dbpedia2:born ?B; </a:t>
            </a:r>
            <a:r>
              <a:rPr lang="en-US" sz="1400" dirty="0" err="1" smtClean="0"/>
              <a:t>foaf:name</a:t>
            </a:r>
            <a:r>
              <a:rPr lang="en-US" sz="1400" dirty="0" smtClean="0"/>
              <a:t> ?N ]. </a:t>
            </a:r>
            <a:r>
              <a:rPr lang="en-US" sz="1400" b="1" dirty="0" smtClean="0"/>
              <a:t>FILTER ( </a:t>
            </a:r>
            <a:r>
              <a:rPr lang="en-US" sz="1400" b="1" dirty="0" err="1" smtClean="0"/>
              <a:t>Regex(Str(?B),str(?MyB</a:t>
            </a:r>
            <a:r>
              <a:rPr lang="en-US" sz="1400" b="1" dirty="0" smtClean="0"/>
              <a:t>)) </a:t>
            </a:r>
            <a:r>
              <a:rPr lang="en-US" sz="1400" dirty="0" smtClean="0"/>
              <a:t>) } }</a:t>
            </a:r>
          </a:p>
          <a:p>
            <a:r>
              <a:rPr lang="en-US" sz="1400" dirty="0" smtClean="0"/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143000"/>
            <a:ext cx="840490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Find which persons in </a:t>
            </a:r>
            <a:r>
              <a:rPr lang="en-US" i="1" dirty="0" err="1" smtClean="0">
                <a:solidFill>
                  <a:srgbClr val="008000"/>
                </a:solidFill>
              </a:rPr>
              <a:t>DBPedia</a:t>
            </a:r>
            <a:r>
              <a:rPr lang="en-US" i="1" dirty="0" smtClean="0">
                <a:solidFill>
                  <a:srgbClr val="008000"/>
                </a:solidFill>
              </a:rPr>
              <a:t> have the same birthday as Axel (</a:t>
            </a:r>
            <a:r>
              <a:rPr lang="en-US" i="1" dirty="0" err="1" smtClean="0">
                <a:solidFill>
                  <a:srgbClr val="008000"/>
                </a:solidFill>
              </a:rPr>
              <a:t>foaf</a:t>
            </a:r>
            <a:r>
              <a:rPr lang="en-US" i="1" dirty="0" smtClean="0">
                <a:solidFill>
                  <a:srgbClr val="008000"/>
                </a:solidFill>
              </a:rPr>
              <a:t>-file):</a:t>
            </a:r>
          </a:p>
          <a:p>
            <a:endParaRPr lang="en-US" i="1" dirty="0" smtClean="0">
              <a:solidFill>
                <a:srgbClr val="008000"/>
              </a:solidFill>
            </a:endParaRPr>
          </a:p>
          <a:p>
            <a:r>
              <a:rPr lang="en-US" b="1" i="1" dirty="0" smtClean="0">
                <a:solidFill>
                  <a:srgbClr val="008000"/>
                </a:solidFill>
              </a:rPr>
              <a:t>SPARQL 1.1 has new feature SERVICE to query remote endpoints</a:t>
            </a: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244" y="2057400"/>
            <a:ext cx="6913075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PREFIX dbpedia2: &lt;http://</a:t>
            </a:r>
            <a:r>
              <a:rPr lang="en-US" sz="1400" dirty="0" err="1" smtClean="0"/>
              <a:t>dbpedia.org</a:t>
            </a:r>
            <a:r>
              <a:rPr lang="en-US" sz="1400" dirty="0" smtClean="0"/>
              <a:t>/property/&gt;</a:t>
            </a:r>
          </a:p>
          <a:p>
            <a:r>
              <a:rPr lang="en-US" sz="1400" dirty="0" smtClean="0"/>
              <a:t>PREFIX </a:t>
            </a:r>
            <a:r>
              <a:rPr lang="en-US" sz="1400" dirty="0" err="1" smtClean="0"/>
              <a:t>foaf</a:t>
            </a:r>
            <a:r>
              <a:rPr lang="en-US" sz="1400" dirty="0" smtClean="0"/>
              <a:t>: &lt;http://xmlns.com/foaf/0.1/&gt;</a:t>
            </a:r>
          </a:p>
          <a:p>
            <a:endParaRPr lang="en-US" sz="1400" dirty="0" smtClean="0"/>
          </a:p>
          <a:p>
            <a:r>
              <a:rPr lang="en-US" sz="1400" dirty="0" smtClean="0"/>
              <a:t>SELECT ?N ?</a:t>
            </a:r>
            <a:r>
              <a:rPr lang="en-US" sz="1400" dirty="0" err="1" smtClean="0"/>
              <a:t>MyB</a:t>
            </a:r>
            <a:endParaRPr lang="en-US" sz="1400" dirty="0" smtClean="0"/>
          </a:p>
          <a:p>
            <a:r>
              <a:rPr lang="en-US" sz="1400" dirty="0" smtClean="0"/>
              <a:t>FROM &lt;http://</a:t>
            </a:r>
            <a:r>
              <a:rPr lang="en-US" sz="1400" dirty="0" err="1" smtClean="0"/>
              <a:t>polleres.net/foaf.rdf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{ [ </a:t>
            </a:r>
            <a:r>
              <a:rPr lang="en-US" sz="1400" dirty="0" err="1" smtClean="0"/>
              <a:t>foaf:birthday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?</a:t>
            </a:r>
            <a:r>
              <a:rPr lang="en-US" sz="1400" b="1" dirty="0" err="1" smtClean="0">
                <a:solidFill>
                  <a:srgbClr val="FF0000"/>
                </a:solidFill>
              </a:rPr>
              <a:t>MyB</a:t>
            </a:r>
            <a:r>
              <a:rPr lang="en-US" sz="1400" dirty="0" smtClean="0"/>
              <a:t> ].</a:t>
            </a:r>
          </a:p>
          <a:p>
            <a:endParaRPr lang="en-US" sz="1400" dirty="0" smtClean="0"/>
          </a:p>
          <a:p>
            <a:r>
              <a:rPr lang="en-US" sz="1400" b="1" dirty="0" smtClean="0"/>
              <a:t>  SERVICE </a:t>
            </a:r>
            <a:r>
              <a:rPr lang="en-US" sz="1400" dirty="0" smtClean="0"/>
              <a:t>&lt;http://</a:t>
            </a:r>
            <a:r>
              <a:rPr lang="en-US" sz="1400" dirty="0" err="1" smtClean="0"/>
              <a:t>dbpedia.org/sparql</a:t>
            </a:r>
            <a:r>
              <a:rPr lang="en-US" sz="1400" dirty="0" smtClean="0"/>
              <a:t>&gt; { SELECT ?N WHERE {</a:t>
            </a:r>
          </a:p>
          <a:p>
            <a:r>
              <a:rPr lang="en-US" sz="1400" dirty="0" smtClean="0"/>
              <a:t>    [ dbpedia2:born ?B; </a:t>
            </a:r>
            <a:r>
              <a:rPr lang="en-US" sz="1400" dirty="0" err="1" smtClean="0"/>
              <a:t>foaf:name</a:t>
            </a:r>
            <a:r>
              <a:rPr lang="en-US" sz="1400" dirty="0" smtClean="0"/>
              <a:t> ?N ]. } }</a:t>
            </a:r>
          </a:p>
          <a:p>
            <a:endParaRPr lang="en-US" sz="1400" dirty="0" smtClean="0"/>
          </a:p>
          <a:p>
            <a:r>
              <a:rPr lang="en-US" sz="1400" b="1" dirty="0" smtClean="0"/>
              <a:t> FILTER ( </a:t>
            </a:r>
            <a:r>
              <a:rPr lang="en-US" sz="1400" b="1" dirty="0" err="1" smtClean="0"/>
              <a:t>Regex(Str(?B),str(</a:t>
            </a:r>
            <a:r>
              <a:rPr lang="en-US" sz="1400" b="1" dirty="0" err="1" smtClean="0">
                <a:solidFill>
                  <a:srgbClr val="FF0000"/>
                </a:solidFill>
              </a:rPr>
              <a:t>?MyB</a:t>
            </a:r>
            <a:r>
              <a:rPr lang="en-US" sz="1400" b="1" dirty="0" smtClean="0"/>
              <a:t>)) 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244" y="4535269"/>
            <a:ext cx="837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Doesn’t work either in practice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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as SERVICE endpoint only returns limited results…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39245" y="2057400"/>
            <a:ext cx="6471155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prefix </a:t>
            </a:r>
            <a:r>
              <a:rPr lang="en-US" sz="1400" dirty="0" err="1" smtClean="0"/>
              <a:t>dbprop</a:t>
            </a:r>
            <a:r>
              <a:rPr lang="en-US" sz="1400" dirty="0" smtClean="0"/>
              <a:t>: &lt;http://</a:t>
            </a:r>
            <a:r>
              <a:rPr lang="en-US" sz="1400" dirty="0" err="1" smtClean="0"/>
              <a:t>dbpedia.org</a:t>
            </a:r>
            <a:r>
              <a:rPr lang="en-US" sz="1400" dirty="0" smtClean="0"/>
              <a:t>/property/&gt;</a:t>
            </a:r>
          </a:p>
          <a:p>
            <a:r>
              <a:rPr lang="en-US" sz="1400" dirty="0" smtClean="0"/>
              <a:t>prefix </a:t>
            </a:r>
            <a:r>
              <a:rPr lang="en-US" sz="1400" dirty="0" err="1" smtClean="0"/>
              <a:t>foaf</a:t>
            </a:r>
            <a:r>
              <a:rPr lang="en-US" sz="1400" dirty="0" smtClean="0"/>
              <a:t>: &lt;http://xmlns.com/foaf/0.1/&gt;</a:t>
            </a:r>
          </a:p>
          <a:p>
            <a:r>
              <a:rPr lang="en-US" sz="1400" dirty="0" smtClean="0"/>
              <a:t>prefix : &lt;http://</a:t>
            </a:r>
            <a:r>
              <a:rPr lang="en-US" sz="1400" dirty="0" err="1" smtClean="0"/>
              <a:t>xsparql.deri.org/bday</a:t>
            </a:r>
            <a:r>
              <a:rPr lang="en-US" sz="1400" dirty="0" smtClean="0"/>
              <a:t>#&gt;</a:t>
            </a:r>
          </a:p>
          <a:p>
            <a:endParaRPr lang="en-US" sz="1400" dirty="0" smtClean="0"/>
          </a:p>
          <a:p>
            <a:r>
              <a:rPr lang="en-US" sz="1400" dirty="0" smtClean="0"/>
              <a:t>let $</a:t>
            </a:r>
            <a:r>
              <a:rPr lang="en-US" sz="1400" dirty="0" err="1" smtClean="0"/>
              <a:t>MyB</a:t>
            </a:r>
            <a:r>
              <a:rPr lang="en-US" sz="1400" dirty="0" smtClean="0"/>
              <a:t> := for * from &lt;http://</a:t>
            </a:r>
            <a:r>
              <a:rPr lang="en-US" sz="1400" dirty="0" err="1" smtClean="0"/>
              <a:t>polleres.net/foaf.rdf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          where { [ </a:t>
            </a:r>
            <a:r>
              <a:rPr lang="en-US" sz="1400" dirty="0" err="1" smtClean="0"/>
              <a:t>foaf:birthday</a:t>
            </a:r>
            <a:r>
              <a:rPr lang="en-US" sz="1400" dirty="0" smtClean="0"/>
              <a:t> $B ]. }</a:t>
            </a:r>
          </a:p>
          <a:p>
            <a:r>
              <a:rPr lang="en-US" sz="1400" dirty="0" smtClean="0"/>
              <a:t>            return $B</a:t>
            </a:r>
          </a:p>
          <a:p>
            <a:endParaRPr lang="en-US" sz="1400" dirty="0" smtClean="0"/>
          </a:p>
          <a:p>
            <a:r>
              <a:rPr lang="en-US" sz="1400" dirty="0" smtClean="0"/>
              <a:t>for * from &lt;http://</a:t>
            </a:r>
            <a:r>
              <a:rPr lang="en-US" sz="1400" dirty="0" err="1" smtClean="0"/>
              <a:t>dbpedia.org</a:t>
            </a:r>
            <a:r>
              <a:rPr lang="en-US" sz="1400" dirty="0" smtClean="0"/>
              <a:t>/&gt; </a:t>
            </a:r>
            <a:r>
              <a:rPr lang="en-US" sz="1400" b="1" dirty="0" smtClean="0"/>
              <a:t>endpoint </a:t>
            </a:r>
            <a:r>
              <a:rPr lang="en-US" sz="1400" dirty="0" smtClean="0"/>
              <a:t>&lt;http://</a:t>
            </a:r>
            <a:r>
              <a:rPr lang="en-US" sz="1400" dirty="0" err="1" smtClean="0"/>
              <a:t>dbpedia.org/sparql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where { [ </a:t>
            </a:r>
            <a:r>
              <a:rPr lang="en-US" sz="1400" dirty="0" err="1" smtClean="0"/>
              <a:t>dbprop:born</a:t>
            </a:r>
            <a:r>
              <a:rPr lang="en-US" sz="1400" dirty="0" smtClean="0"/>
              <a:t> $B; </a:t>
            </a:r>
            <a:r>
              <a:rPr lang="en-US" sz="1400" dirty="0" err="1" smtClean="0"/>
              <a:t>foaf:name</a:t>
            </a:r>
            <a:r>
              <a:rPr lang="en-US" sz="1400" dirty="0" smtClean="0"/>
              <a:t> $N ]. </a:t>
            </a:r>
          </a:p>
          <a:p>
            <a:r>
              <a:rPr lang="en-US" sz="1400" dirty="0" smtClean="0"/>
              <a:t>             filter ( </a:t>
            </a:r>
            <a:r>
              <a:rPr lang="en-US" sz="1400" dirty="0" err="1" smtClean="0"/>
              <a:t>regex(str($B),str(</a:t>
            </a:r>
            <a:r>
              <a:rPr lang="en-US" sz="1400" b="1" dirty="0" err="1" smtClean="0"/>
              <a:t>$MyB</a:t>
            </a:r>
            <a:r>
              <a:rPr lang="en-US" sz="1400" dirty="0" smtClean="0"/>
              <a:t>)) )  } </a:t>
            </a:r>
          </a:p>
          <a:p>
            <a:r>
              <a:rPr lang="en-US" sz="1400" dirty="0" smtClean="0"/>
              <a:t>construct { :axel :</a:t>
            </a:r>
            <a:r>
              <a:rPr lang="en-US" sz="1400" dirty="0" err="1" smtClean="0"/>
              <a:t>sameBirthDayAs</a:t>
            </a:r>
            <a:r>
              <a:rPr lang="en-US" sz="1400" dirty="0" smtClean="0"/>
              <a:t> $N }</a:t>
            </a:r>
          </a:p>
        </p:txBody>
      </p:sp>
      <p:sp>
        <p:nvSpPr>
          <p:cNvPr id="10" name="Line Callout 2 9"/>
          <p:cNvSpPr/>
          <p:nvPr/>
        </p:nvSpPr>
        <p:spPr bwMode="auto">
          <a:xfrm>
            <a:off x="6477000" y="2275344"/>
            <a:ext cx="2286000" cy="14584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941"/>
              <a:gd name="adj6" fmla="val -108889"/>
            </a:avLst>
          </a:prstGeom>
          <a:solidFill>
            <a:srgbClr val="0000FF">
              <a:alpha val="40000"/>
            </a:srgb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/>
              <a:t>Specifies the endpoint to perform the query, similar to SERVICE in SPARQL1.1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143000"/>
            <a:ext cx="840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Find which persons in </a:t>
            </a:r>
            <a:r>
              <a:rPr lang="en-US" i="1" dirty="0" err="1" smtClean="0">
                <a:solidFill>
                  <a:srgbClr val="008000"/>
                </a:solidFill>
              </a:rPr>
              <a:t>DBPedia</a:t>
            </a:r>
            <a:r>
              <a:rPr lang="en-US" i="1" dirty="0" smtClean="0">
                <a:solidFill>
                  <a:srgbClr val="008000"/>
                </a:solidFill>
              </a:rPr>
              <a:t> have the same birthday as Axel (</a:t>
            </a:r>
            <a:r>
              <a:rPr lang="en-US" i="1" dirty="0" err="1" smtClean="0">
                <a:solidFill>
                  <a:srgbClr val="008000"/>
                </a:solidFill>
              </a:rPr>
              <a:t>foaf</a:t>
            </a:r>
            <a:r>
              <a:rPr lang="en-US" i="1" dirty="0" smtClean="0">
                <a:solidFill>
                  <a:srgbClr val="008000"/>
                </a:solidFill>
              </a:rPr>
              <a:t>-file):</a:t>
            </a:r>
          </a:p>
          <a:p>
            <a:endParaRPr lang="en-US" i="1" dirty="0" smtClean="0">
              <a:solidFill>
                <a:srgbClr val="008000"/>
              </a:solidFill>
            </a:endParaRPr>
          </a:p>
          <a:p>
            <a:r>
              <a:rPr lang="en-US" b="1" i="1" dirty="0" smtClean="0">
                <a:solidFill>
                  <a:srgbClr val="008000"/>
                </a:solidFill>
              </a:rPr>
              <a:t>In XSPARQL: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9601" y="2971800"/>
            <a:ext cx="4724400" cy="609600"/>
          </a:xfrm>
          <a:prstGeom prst="round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8" name="Rectangle 7"/>
          <p:cNvSpPr/>
          <p:nvPr/>
        </p:nvSpPr>
        <p:spPr>
          <a:xfrm>
            <a:off x="539244" y="4735056"/>
            <a:ext cx="86047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Works! In XSPARQL bound values (</a:t>
            </a:r>
            <a:r>
              <a:rPr lang="en-US" sz="1600" b="1" dirty="0" smtClean="0">
                <a:solidFill>
                  <a:srgbClr val="008000"/>
                </a:solidFill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</a:rPr>
              <a:t>MyDB</a:t>
            </a:r>
            <a:r>
              <a:rPr lang="en-US" sz="1600" dirty="0" smtClean="0">
                <a:solidFill>
                  <a:srgbClr val="008000"/>
                </a:solidFill>
              </a:rPr>
              <a:t>) are </a:t>
            </a:r>
            <a:r>
              <a:rPr lang="en-US" sz="1600" b="1" dirty="0" smtClean="0">
                <a:solidFill>
                  <a:srgbClr val="008000"/>
                </a:solidFill>
              </a:rPr>
              <a:t>injected</a:t>
            </a:r>
            <a:r>
              <a:rPr lang="en-US" sz="1600" dirty="0" smtClean="0">
                <a:solidFill>
                  <a:srgbClr val="008000"/>
                </a:solidFill>
              </a:rPr>
              <a:t> into the SPARQL </a:t>
            </a:r>
            <a:r>
              <a:rPr lang="en-US" sz="1600" dirty="0" err="1" smtClean="0">
                <a:solidFill>
                  <a:srgbClr val="008000"/>
                </a:solidFill>
              </a:rPr>
              <a:t>subquery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 More direct control over “query execution plan”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can YOU use XSPARQL for handling XML and RDF data</a:t>
            </a:r>
          </a:p>
          <a:p>
            <a:endParaRPr lang="en-US" dirty="0" smtClean="0"/>
          </a:p>
          <a:p>
            <a:r>
              <a:rPr lang="en-US" dirty="0" smtClean="0"/>
              <a:t>What happened since 2009</a:t>
            </a:r>
          </a:p>
          <a:p>
            <a:endParaRPr lang="en-US" dirty="0" smtClean="0"/>
          </a:p>
          <a:p>
            <a:r>
              <a:rPr lang="en-US" dirty="0" smtClean="0"/>
              <a:t>What’s next in XSPARQL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>
              <a:buNone/>
            </a:pPr>
            <a:r>
              <a:rPr lang="en-GB" sz="3600" dirty="0" smtClean="0"/>
              <a:t>XSPARQL: next steps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Steps: Relational databases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2113" y="1295400"/>
            <a:ext cx="8675687" cy="1600199"/>
          </a:xfrm>
        </p:spPr>
        <p:txBody>
          <a:bodyPr anchor="t" anchorCtr="0"/>
          <a:lstStyle/>
          <a:p>
            <a:r>
              <a:rPr lang="en-GB" sz="2000" dirty="0" smtClean="0"/>
              <a:t>Integrating SQL in XSPARQL</a:t>
            </a:r>
          </a:p>
          <a:p>
            <a:pPr lvl="1"/>
            <a:r>
              <a:rPr lang="en-GB" sz="1800" dirty="0" smtClean="0"/>
              <a:t>XSPARQL + SQL (subset)</a:t>
            </a:r>
          </a:p>
          <a:p>
            <a:r>
              <a:rPr lang="en-GB" sz="2000" dirty="0" smtClean="0"/>
              <a:t>Transform relational data into XML or RDF</a:t>
            </a:r>
          </a:p>
          <a:p>
            <a:pPr lvl="1"/>
            <a:r>
              <a:rPr lang="en-GB" sz="1800" dirty="0" smtClean="0"/>
              <a:t>RDB2RDF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200" y="3048000"/>
            <a:ext cx="8686800" cy="2214027"/>
            <a:chOff x="76200" y="3048000"/>
            <a:chExt cx="8686800" cy="2214027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3877032"/>
              <a:ext cx="7772400" cy="1384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onaco"/>
                  <a:cs typeface="Monaco"/>
                </a:rPr>
                <a:t>prefix </a:t>
              </a:r>
              <a:r>
                <a:rPr lang="en-US" sz="1400" dirty="0" err="1" smtClean="0">
                  <a:latin typeface="Monaco"/>
                  <a:cs typeface="Monaco"/>
                </a:rPr>
                <a:t>lastfm</a:t>
              </a:r>
              <a:r>
                <a:rPr lang="en-US" sz="1400" dirty="0" smtClean="0">
                  <a:latin typeface="Monaco"/>
                  <a:cs typeface="Monaco"/>
                </a:rPr>
                <a:t>: &lt;http://</a:t>
              </a:r>
              <a:r>
                <a:rPr lang="en-US" sz="1400" dirty="0" err="1" smtClean="0">
                  <a:latin typeface="Monaco"/>
                  <a:cs typeface="Monaco"/>
                </a:rPr>
                <a:t>xsparql.deri.org/lastfm</a:t>
              </a:r>
              <a:r>
                <a:rPr lang="en-US" sz="1400" dirty="0" smtClean="0">
                  <a:latin typeface="Monaco"/>
                  <a:cs typeface="Monaco"/>
                </a:rPr>
                <a:t>#&gt;</a:t>
              </a:r>
            </a:p>
            <a:p>
              <a:endParaRPr lang="en-US" sz="1400" dirty="0" smtClean="0">
                <a:latin typeface="Monaco"/>
                <a:cs typeface="Monaco"/>
              </a:endParaRPr>
            </a:p>
            <a:p>
              <a:r>
                <a:rPr lang="en-US" sz="1400" dirty="0" smtClean="0">
                  <a:latin typeface="Monaco"/>
                  <a:cs typeface="Monaco"/>
                </a:rPr>
                <a:t>for </a:t>
              </a:r>
              <a:r>
                <a:rPr lang="en-US" sz="1400" dirty="0" err="1" smtClean="0">
                  <a:latin typeface="Monaco"/>
                  <a:cs typeface="Monaco"/>
                </a:rPr>
                <a:t>topArtists.artist</a:t>
              </a:r>
              <a:r>
                <a:rPr lang="en-US" sz="1400" dirty="0" smtClean="0">
                  <a:latin typeface="Monaco"/>
                  <a:cs typeface="Monaco"/>
                </a:rPr>
                <a:t> as $artist, </a:t>
              </a:r>
              <a:r>
                <a:rPr lang="en-US" sz="1400" dirty="0" err="1" smtClean="0">
                  <a:latin typeface="Monaco"/>
                  <a:cs typeface="Monaco"/>
                </a:rPr>
                <a:t>topArtists.rank</a:t>
              </a:r>
              <a:r>
                <a:rPr lang="en-US" sz="1400" dirty="0" smtClean="0">
                  <a:latin typeface="Monaco"/>
                  <a:cs typeface="Monaco"/>
                </a:rPr>
                <a:t> as $rank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from </a:t>
              </a:r>
              <a:r>
                <a:rPr lang="en-US" sz="1400" dirty="0" err="1" smtClean="0">
                  <a:latin typeface="Monaco"/>
                  <a:cs typeface="Monaco"/>
                </a:rPr>
                <a:t>topArtists</a:t>
              </a:r>
              <a:endParaRPr lang="en-US" sz="1400" dirty="0" smtClean="0">
                <a:latin typeface="Monaco"/>
                <a:cs typeface="Monaco"/>
              </a:endParaRPr>
            </a:p>
            <a:p>
              <a:r>
                <a:rPr lang="en-US" sz="1400" dirty="0" smtClean="0">
                  <a:latin typeface="Monaco"/>
                  <a:cs typeface="Monaco"/>
                </a:rPr>
                <a:t>where </a:t>
              </a:r>
              <a:r>
                <a:rPr lang="en-US" sz="1400" dirty="0" err="1" smtClean="0">
                  <a:latin typeface="Monaco"/>
                  <a:cs typeface="Monaco"/>
                </a:rPr>
                <a:t>topArtists.rank</a:t>
              </a:r>
              <a:r>
                <a:rPr lang="en-US" sz="1400" dirty="0" smtClean="0">
                  <a:latin typeface="Monaco"/>
                  <a:cs typeface="Monaco"/>
                </a:rPr>
                <a:t> &lt; 6</a:t>
              </a:r>
            </a:p>
            <a:p>
              <a:r>
                <a:rPr lang="en-US" sz="1400" dirty="0" smtClean="0">
                  <a:latin typeface="Monaco"/>
                  <a:cs typeface="Monaco"/>
                </a:rPr>
                <a:t>construct { [] </a:t>
              </a:r>
              <a:r>
                <a:rPr lang="en-US" sz="1400" dirty="0" err="1" smtClean="0">
                  <a:latin typeface="Monaco"/>
                  <a:cs typeface="Monaco"/>
                </a:rPr>
                <a:t>lastfm:topArtist</a:t>
              </a:r>
              <a:r>
                <a:rPr lang="en-US" sz="1400" dirty="0" smtClean="0">
                  <a:latin typeface="Monaco"/>
                  <a:cs typeface="Monaco"/>
                </a:rPr>
                <a:t> $artist; </a:t>
              </a:r>
              <a:r>
                <a:rPr lang="en-US" sz="1400" dirty="0" err="1" smtClean="0">
                  <a:latin typeface="Monaco"/>
                  <a:cs typeface="Monaco"/>
                </a:rPr>
                <a:t>lastfm:artistRank</a:t>
              </a:r>
              <a:r>
                <a:rPr lang="en-US" sz="1400" dirty="0" smtClean="0">
                  <a:latin typeface="Monaco"/>
                  <a:cs typeface="Monaco"/>
                </a:rPr>
                <a:t> $rank . }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" y="3048000"/>
              <a:ext cx="7696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Query: </a:t>
              </a:r>
            </a:p>
            <a:p>
              <a:r>
                <a:rPr lang="en-US" sz="1400" dirty="0" smtClean="0"/>
                <a:t>Convert top artists of a user into RDF. </a:t>
              </a:r>
              <a:r>
                <a:rPr lang="en-US" sz="1400" i="1" dirty="0" smtClean="0"/>
                <a:t>Data stored in an RDB relation “</a:t>
              </a:r>
              <a:r>
                <a:rPr lang="en-US" sz="1400" i="1" dirty="0" err="1" smtClean="0"/>
                <a:t>topArtists</a:t>
              </a:r>
              <a:r>
                <a:rPr lang="en-US" sz="1400" i="1" dirty="0" smtClean="0"/>
                <a:t>”.</a:t>
              </a:r>
              <a:endParaRPr lang="en-US" sz="1400" i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5172670"/>
            <a:ext cx="8376156" cy="646331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endParaRPr lang="en-US" b="1" i="1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Prototype coming out soon!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features &amp;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613"/>
            <a:ext cx="8229600" cy="4675187"/>
          </a:xfrm>
        </p:spPr>
        <p:txBody>
          <a:bodyPr anchor="t" anchorCtr="1"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New features we didn’t talk about:</a:t>
            </a:r>
          </a:p>
          <a:p>
            <a:pPr lvl="1"/>
            <a:r>
              <a:rPr lang="en-GB" dirty="0" smtClean="0"/>
              <a:t>Assign Graphs to variables</a:t>
            </a:r>
          </a:p>
          <a:p>
            <a:pPr lvl="1"/>
            <a:r>
              <a:rPr lang="en-GB" dirty="0" smtClean="0"/>
              <a:t>Dataset-scoping in nested Queries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Further Next steps:</a:t>
            </a:r>
          </a:p>
          <a:p>
            <a:r>
              <a:rPr lang="en-GB" dirty="0" smtClean="0"/>
              <a:t>Optimisations</a:t>
            </a:r>
          </a:p>
          <a:p>
            <a:r>
              <a:rPr lang="en-GB" dirty="0" smtClean="0"/>
              <a:t>SPARQL 1.1</a:t>
            </a:r>
          </a:p>
          <a:p>
            <a:r>
              <a:rPr lang="en-GB" dirty="0" smtClean="0"/>
              <a:t>JSON</a:t>
            </a:r>
          </a:p>
          <a:p>
            <a:pPr lvl="1"/>
            <a:r>
              <a:rPr lang="en-GB" dirty="0" smtClean="0"/>
              <a:t>Most Web APIS are exposing data as JSON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984007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286001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XSPARQL can easily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integrate XML and RDF sources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lang="en-US" kern="0" dirty="0" smtClean="0">
                <a:solidFill>
                  <a:srgbClr val="008000"/>
                </a:solidFill>
              </a:rPr>
              <a:t>Beyond the expressiveness of SPARQL 1.0 (and partially also SPARQL 1.1)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features on the way (RDB, JSON)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411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our webpage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XSPARQLer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engine (BSD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licence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and demos 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http://xsparql.deri.org/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>
              <a:buNone/>
            </a:pPr>
            <a:r>
              <a:rPr lang="en-GB" sz="3600" dirty="0" smtClean="0"/>
              <a:t>XSPARQL: further details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5" name="Picture 4" descr="Architecture2-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600200"/>
            <a:ext cx="4518025" cy="18002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34480" y="3810000"/>
            <a:ext cx="72237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lang="en-US" kern="0" noProof="0" dirty="0" smtClean="0">
                <a:solidFill>
                  <a:srgbClr val="008000"/>
                </a:solidFill>
              </a:rPr>
              <a:t>Each XSPARQL query is translated into an </a:t>
            </a:r>
            <a:r>
              <a:rPr lang="en-US" kern="0" noProof="0" dirty="0" err="1" smtClean="0">
                <a:solidFill>
                  <a:srgbClr val="008000"/>
                </a:solidFill>
              </a:rPr>
              <a:t>XQuery</a:t>
            </a:r>
            <a:endParaRPr lang="en-US" kern="0" noProof="0" dirty="0" smtClean="0">
              <a:solidFill>
                <a:srgbClr val="008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lang="en-US" kern="0" dirty="0" err="1" smtClean="0">
                <a:solidFill>
                  <a:srgbClr val="008000"/>
                </a:solidFill>
              </a:rPr>
              <a:t>SPARQLForClauses</a:t>
            </a:r>
            <a:r>
              <a:rPr lang="en-US" kern="0" dirty="0" smtClean="0">
                <a:solidFill>
                  <a:srgbClr val="008000"/>
                </a:solidFill>
              </a:rPr>
              <a:t> are translated into SPARQL SELECT clauses</a:t>
            </a:r>
            <a:endParaRPr lang="en-US" kern="0" noProof="0" dirty="0" smtClean="0">
              <a:solidFill>
                <a:srgbClr val="008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tabLst/>
              <a:defRPr/>
            </a:pPr>
            <a:r>
              <a:rPr lang="en-US" kern="0" noProof="0" dirty="0" smtClean="0">
                <a:solidFill>
                  <a:srgbClr val="008000"/>
                </a:solidFill>
              </a:rPr>
              <a:t>Uses </a:t>
            </a:r>
            <a:r>
              <a:rPr lang="en-US" i="1" kern="0" noProof="0" dirty="0" smtClean="0">
                <a:solidFill>
                  <a:srgbClr val="008000"/>
                </a:solidFill>
              </a:rPr>
              <a:t>off the shelf </a:t>
            </a:r>
            <a:r>
              <a:rPr lang="en-US" kern="0" noProof="0" dirty="0" smtClean="0">
                <a:solidFill>
                  <a:srgbClr val="008000"/>
                </a:solidFill>
              </a:rPr>
              <a:t>components: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defRPr/>
            </a:pPr>
            <a:r>
              <a:rPr kumimoji="0" lang="en-US" b="0" u="none" strike="noStrike" kern="0" cap="none" spc="0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XQuery</a:t>
            </a:r>
            <a:r>
              <a:rPr kumimoji="0" lang="en-US" b="0" u="none" strike="noStrike" kern="0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engine: Saxon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-107" charset="2"/>
              <a:buChar char="n"/>
              <a:defRPr/>
            </a:pPr>
            <a:r>
              <a:rPr kumimoji="0" lang="en-US" b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SPARQL engine: Jena / ARQ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1362075"/>
          </a:xfrm>
        </p:spPr>
        <p:txBody>
          <a:bodyPr/>
          <a:lstStyle/>
          <a:p>
            <a:r>
              <a:rPr lang="en-US" cap="none" dirty="0" smtClean="0">
                <a:solidFill>
                  <a:srgbClr val="008000"/>
                </a:solidFill>
                <a:latin typeface="+mn-lt"/>
                <a:cs typeface="Lucida Sans (Headings)"/>
              </a:rPr>
              <a:t>A Sample Scenario…</a:t>
            </a:r>
            <a:endParaRPr lang="en-US" cap="none" dirty="0">
              <a:solidFill>
                <a:srgbClr val="008000"/>
              </a:solidFill>
              <a:latin typeface="+mn-lt"/>
              <a:cs typeface="Lucida Sans (Heading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XML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613400"/>
            <a:ext cx="1045029" cy="406400"/>
          </a:xfrm>
          <a:prstGeom prst="rect">
            <a:avLst/>
          </a:prstGeom>
        </p:spPr>
      </p:pic>
      <p:pic>
        <p:nvPicPr>
          <p:cNvPr id="29" name="Picture 28" descr="sw-cube-v1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3124200"/>
            <a:ext cx="1104900" cy="1104900"/>
          </a:xfrm>
          <a:prstGeom prst="rect">
            <a:avLst/>
          </a:prstGeom>
        </p:spPr>
      </p:pic>
      <p:pic>
        <p:nvPicPr>
          <p:cNvPr id="24" name="Picture 23" descr="XML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2057400"/>
            <a:ext cx="1045029" cy="40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27" name="Group 26"/>
          <p:cNvGrpSpPr/>
          <p:nvPr/>
        </p:nvGrpSpPr>
        <p:grpSpPr>
          <a:xfrm>
            <a:off x="2774315" y="3352800"/>
            <a:ext cx="5988685" cy="952500"/>
            <a:chOff x="1859915" y="3390900"/>
            <a:chExt cx="5988685" cy="952500"/>
          </a:xfrm>
        </p:grpSpPr>
        <p:sp>
          <p:nvSpPr>
            <p:cNvPr id="8" name="TextBox 7"/>
            <p:cNvSpPr txBox="1"/>
            <p:nvPr/>
          </p:nvSpPr>
          <p:spPr>
            <a:xfrm>
              <a:off x="3666572" y="3420070"/>
              <a:ext cx="41820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Using RDF allows to combine </a:t>
              </a:r>
              <a:r>
                <a:rPr lang="en-US" dirty="0" err="1" smtClean="0"/>
                <a:t>Last.fm</a:t>
              </a:r>
              <a:r>
                <a:rPr lang="en-US" dirty="0" smtClean="0"/>
                <a:t> info with other information on the web, e.g. location.</a:t>
              </a:r>
              <a:endParaRPr lang="en-US" dirty="0"/>
            </a:p>
          </p:txBody>
        </p:sp>
        <p:pic>
          <p:nvPicPr>
            <p:cNvPr id="26" name="Picture 25" descr="dbpedia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9915" y="3390900"/>
              <a:ext cx="1416685" cy="8763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590800" y="2133600"/>
            <a:ext cx="6019800" cy="923330"/>
            <a:chOff x="1752600" y="1219200"/>
            <a:chExt cx="601980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3749080" y="1219200"/>
              <a:ext cx="4023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Last.fm</a:t>
              </a:r>
              <a:r>
                <a:rPr lang="en-US" dirty="0" smtClean="0"/>
                <a:t> knows what music you listen to, your most played artists, etc.</a:t>
              </a:r>
              <a:endParaRPr lang="en-US" dirty="0"/>
            </a:p>
          </p:txBody>
        </p:sp>
        <p:pic>
          <p:nvPicPr>
            <p:cNvPr id="20" name="Picture 19" descr="lastfm_red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2600" y="1295400"/>
              <a:ext cx="1841500" cy="571500"/>
            </a:xfrm>
            <a:prstGeom prst="rect">
              <a:avLst/>
            </a:prstGeom>
          </p:spPr>
        </p:pic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06825" y="1268413"/>
            <a:ext cx="8708575" cy="865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Display information about your </a:t>
            </a:r>
            <a:r>
              <a:rPr lang="en-GB" dirty="0" smtClean="0"/>
              <a:t>favourite</a:t>
            </a:r>
            <a:r>
              <a:rPr lang="en-US" dirty="0" smtClean="0"/>
              <a:t> artists on a map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67000" y="4648200"/>
            <a:ext cx="6019800" cy="1219200"/>
            <a:chOff x="2667000" y="4648200"/>
            <a:chExt cx="6019800" cy="1219200"/>
          </a:xfrm>
        </p:grpSpPr>
        <p:pic>
          <p:nvPicPr>
            <p:cNvPr id="31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67000" y="46482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501563" y="4953000"/>
              <a:ext cx="4185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Show your top bands hometown in Google Maps.</a:t>
              </a:r>
              <a:endParaRPr lang="en-US" dirty="0"/>
            </a:p>
          </p:txBody>
        </p:sp>
      </p:grpSp>
      <p:sp>
        <p:nvSpPr>
          <p:cNvPr id="25" name="Cloud 24"/>
          <p:cNvSpPr/>
          <p:nvPr/>
        </p:nvSpPr>
        <p:spPr bwMode="auto">
          <a:xfrm>
            <a:off x="96520" y="3271520"/>
            <a:ext cx="822960" cy="82296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2" name="Cloud 31"/>
          <p:cNvSpPr/>
          <p:nvPr/>
        </p:nvSpPr>
        <p:spPr bwMode="auto">
          <a:xfrm>
            <a:off x="76200" y="4114800"/>
            <a:ext cx="1601651" cy="914400"/>
          </a:xfrm>
          <a:prstGeom prst="cloud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3" name="Bent-Up Arrow 32"/>
          <p:cNvSpPr/>
          <p:nvPr/>
        </p:nvSpPr>
        <p:spPr bwMode="auto">
          <a:xfrm rot="10800000">
            <a:off x="206825" y="2153920"/>
            <a:ext cx="1469573" cy="1960880"/>
          </a:xfrm>
          <a:prstGeom prst="bentUpArrow">
            <a:avLst>
              <a:gd name="adj1" fmla="val 13260"/>
              <a:gd name="adj2" fmla="val 17573"/>
              <a:gd name="adj3" fmla="val 19641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4" name="Bent-Up Arrow 33"/>
          <p:cNvSpPr/>
          <p:nvPr/>
        </p:nvSpPr>
        <p:spPr bwMode="auto">
          <a:xfrm rot="10800000">
            <a:off x="914400" y="3314700"/>
            <a:ext cx="914399" cy="779780"/>
          </a:xfrm>
          <a:prstGeom prst="bentUpArrow">
            <a:avLst>
              <a:gd name="adj1" fmla="val 23031"/>
              <a:gd name="adj2" fmla="val 33196"/>
              <a:gd name="adj3" fmla="val 33834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6" name="Bent-Up Arrow 35"/>
          <p:cNvSpPr/>
          <p:nvPr/>
        </p:nvSpPr>
        <p:spPr bwMode="auto">
          <a:xfrm rot="5400000">
            <a:off x="762000" y="5172710"/>
            <a:ext cx="914399" cy="779780"/>
          </a:xfrm>
          <a:prstGeom prst="bentUpArrow">
            <a:avLst>
              <a:gd name="adj1" fmla="val 23031"/>
              <a:gd name="adj2" fmla="val 33196"/>
              <a:gd name="adj3" fmla="val 33834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716805" y="2070100"/>
            <a:ext cx="3644115" cy="1968500"/>
            <a:chOff x="3716805" y="2070100"/>
            <a:chExt cx="3644115" cy="1968500"/>
          </a:xfrm>
        </p:grpSpPr>
        <p:pic>
          <p:nvPicPr>
            <p:cNvPr id="30" name="Picture 29" descr="Wiki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6420" y="2070100"/>
              <a:ext cx="1714500" cy="1968500"/>
            </a:xfrm>
            <a:prstGeom prst="rect">
              <a:avLst/>
            </a:prstGeom>
          </p:spPr>
        </p:pic>
        <p:sp>
          <p:nvSpPr>
            <p:cNvPr id="31" name="Left Arrow 30"/>
            <p:cNvSpPr/>
            <p:nvPr/>
          </p:nvSpPr>
          <p:spPr bwMode="auto">
            <a:xfrm rot="10800000">
              <a:off x="3716805" y="2639568"/>
              <a:ext cx="1910881" cy="484632"/>
            </a:xfrm>
            <a:prstGeom prst="leftArrow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</p:grpSp>
      <p:pic>
        <p:nvPicPr>
          <p:cNvPr id="10" name="Picture 9" descr="lastfm-topartis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6403225" cy="33528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/>
              <a:tabLst/>
              <a:defRPr/>
            </a:pPr>
            <a:r>
              <a:rPr lang="en-GB" sz="2400" kern="0" dirty="0" smtClean="0">
                <a:solidFill>
                  <a:srgbClr val="008000"/>
                </a:solidFill>
              </a:rPr>
              <a:t>Get your favourite bands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How to implement the visualisation?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Rounded Rectangle 6"/>
          <p:cNvSpPr/>
          <p:nvPr/>
        </p:nvSpPr>
        <p:spPr bwMode="auto">
          <a:xfrm>
            <a:off x="3352800" y="2667000"/>
            <a:ext cx="2274886" cy="955040"/>
          </a:xfrm>
          <a:prstGeom prst="roundRect">
            <a:avLst/>
          </a:prstGeom>
          <a:solidFill>
            <a:srgbClr val="3366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GB" dirty="0" err="1" smtClean="0"/>
              <a:t>Last.fm</a:t>
            </a:r>
            <a:r>
              <a:rPr lang="en-GB" dirty="0" smtClean="0"/>
              <a:t> shows your most listened bands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752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2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the </a:t>
            </a:r>
            <a:r>
              <a:rPr lang="en-GB" sz="2400" kern="0" dirty="0" smtClean="0">
                <a:solidFill>
                  <a:srgbClr val="008000"/>
                </a:solidFill>
              </a:rPr>
              <a:t>hometown of the bands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3"/>
              <a:tabLst/>
              <a:defRPr/>
            </a:pPr>
            <a:r>
              <a:rPr lang="en-GB" sz="2400" kern="0" dirty="0" smtClean="0">
                <a:solidFill>
                  <a:srgbClr val="008000"/>
                </a:solidFill>
              </a:rPr>
              <a:t>Create a KML file to be displayed in Google Maps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65174" y="3316069"/>
            <a:ext cx="2778826" cy="722531"/>
            <a:chOff x="6365174" y="3810000"/>
            <a:chExt cx="2778826" cy="722531"/>
          </a:xfrm>
        </p:grpSpPr>
        <p:sp>
          <p:nvSpPr>
            <p:cNvPr id="11" name="TextBox 10"/>
            <p:cNvSpPr txBox="1"/>
            <p:nvPr/>
          </p:nvSpPr>
          <p:spPr>
            <a:xfrm>
              <a:off x="6365174" y="3886200"/>
              <a:ext cx="27788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Last.fm</a:t>
              </a:r>
              <a:r>
                <a:rPr lang="en-US" dirty="0" smtClean="0"/>
                <a:t> API:</a:t>
              </a:r>
            </a:p>
            <a:p>
              <a:r>
                <a:rPr lang="en-US" dirty="0" smtClean="0">
                  <a:hlinkClick r:id="rId4"/>
                </a:rPr>
                <a:t>http://www.last.fm/api</a:t>
              </a:r>
              <a:endParaRPr lang="en-US" dirty="0" smtClean="0"/>
            </a:p>
          </p:txBody>
        </p:sp>
        <p:pic>
          <p:nvPicPr>
            <p:cNvPr id="15" name="Picture 14" descr="XML_ic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8600" y="3810000"/>
              <a:ext cx="1045029" cy="4064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52400" y="2590800"/>
            <a:ext cx="4572000" cy="2953525"/>
            <a:chOff x="152400" y="2590800"/>
            <a:chExt cx="4572000" cy="2953525"/>
          </a:xfrm>
        </p:grpSpPr>
        <p:pic>
          <p:nvPicPr>
            <p:cNvPr id="19" name="Picture 18" descr="lastfm-nightwish.png"/>
            <p:cNvPicPr>
              <a:picLocks noChangeAspect="1"/>
            </p:cNvPicPr>
            <p:nvPr/>
          </p:nvPicPr>
          <p:blipFill>
            <a:blip r:embed="rId6"/>
            <a:srcRect b="29528"/>
            <a:stretch>
              <a:fillRect/>
            </a:stretch>
          </p:blipFill>
          <p:spPr>
            <a:xfrm>
              <a:off x="152400" y="2590800"/>
              <a:ext cx="3564405" cy="2953525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449514" y="3159760"/>
              <a:ext cx="2274886" cy="726440"/>
            </a:xfrm>
            <a:prstGeom prst="roundRect">
              <a:avLst/>
            </a:prstGeom>
            <a:solidFill>
              <a:srgbClr val="3366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GB" dirty="0" err="1" smtClean="0"/>
                <a:t>Last.fm</a:t>
              </a:r>
              <a:r>
                <a:rPr lang="en-GB" dirty="0" smtClean="0"/>
                <a:t> is not so useful in this step</a:t>
              </a:r>
              <a:endParaRPr lang="en-GB" dirty="0"/>
            </a:p>
          </p:txBody>
        </p:sp>
      </p:grpSp>
      <p:sp>
        <p:nvSpPr>
          <p:cNvPr id="21" name="Connector 20"/>
          <p:cNvSpPr/>
          <p:nvPr/>
        </p:nvSpPr>
        <p:spPr bwMode="auto">
          <a:xfrm>
            <a:off x="167640" y="3886200"/>
            <a:ext cx="1127760" cy="322580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22" name="Picture 21" descr="wikipedia-nightwish.png"/>
          <p:cNvPicPr>
            <a:picLocks noChangeAspect="1"/>
          </p:cNvPicPr>
          <p:nvPr/>
        </p:nvPicPr>
        <p:blipFill>
          <a:blip r:embed="rId7"/>
          <a:srcRect b="51663"/>
          <a:stretch>
            <a:fillRect/>
          </a:stretch>
        </p:blipFill>
        <p:spPr>
          <a:xfrm>
            <a:off x="6450646" y="2895600"/>
            <a:ext cx="2357926" cy="3002280"/>
          </a:xfrm>
          <a:prstGeom prst="rect">
            <a:avLst/>
          </a:prstGeom>
        </p:spPr>
      </p:pic>
      <p:sp>
        <p:nvSpPr>
          <p:cNvPr id="23" name="Connector 22"/>
          <p:cNvSpPr/>
          <p:nvPr/>
        </p:nvSpPr>
        <p:spPr bwMode="auto">
          <a:xfrm>
            <a:off x="7010400" y="5087620"/>
            <a:ext cx="822960" cy="322580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5" name="Left Arrow 24"/>
          <p:cNvSpPr/>
          <p:nvPr/>
        </p:nvSpPr>
        <p:spPr bwMode="auto">
          <a:xfrm>
            <a:off x="5646420" y="4770120"/>
            <a:ext cx="822960" cy="822960"/>
          </a:xfrm>
          <a:prstGeom prst="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27" name="Group 26"/>
          <p:cNvGrpSpPr/>
          <p:nvPr/>
        </p:nvGrpSpPr>
        <p:grpSpPr>
          <a:xfrm>
            <a:off x="4081907" y="4686300"/>
            <a:ext cx="2395093" cy="876300"/>
            <a:chOff x="4081907" y="4686300"/>
            <a:chExt cx="2395093" cy="876300"/>
          </a:xfrm>
        </p:grpSpPr>
        <p:pic>
          <p:nvPicPr>
            <p:cNvPr id="24" name="Picture 23" descr="dbpedia_logo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81907" y="4686300"/>
              <a:ext cx="1416685" cy="876300"/>
            </a:xfrm>
            <a:prstGeom prst="rect">
              <a:avLst/>
            </a:prstGeom>
          </p:spPr>
        </p:pic>
        <p:sp>
          <p:nvSpPr>
            <p:cNvPr id="26" name="Left Arrow 25"/>
            <p:cNvSpPr/>
            <p:nvPr/>
          </p:nvSpPr>
          <p:spPr bwMode="auto">
            <a:xfrm>
              <a:off x="5498592" y="4960620"/>
              <a:ext cx="978408" cy="484632"/>
            </a:xfrm>
            <a:prstGeom prst="leftArrow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7" grpId="1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/>
              <a:tabLst/>
              <a:defRPr/>
            </a:pPr>
            <a:r>
              <a:rPr lang="en-GB" sz="2400" kern="0" dirty="0" smtClean="0">
                <a:solidFill>
                  <a:srgbClr val="008000"/>
                </a:solidFill>
              </a:rPr>
              <a:t>Get your favourite bands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GB" dirty="0" smtClean="0"/>
              <a:t>Favourite </a:t>
            </a:r>
            <a:r>
              <a:rPr lang="en-US" dirty="0" smtClean="0"/>
              <a:t>artists 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How to implement the visualisation?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752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2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the </a:t>
            </a:r>
            <a:r>
              <a:rPr lang="en-GB" sz="2400" kern="0" dirty="0" smtClean="0">
                <a:solidFill>
                  <a:srgbClr val="008000"/>
                </a:solidFill>
              </a:rPr>
              <a:t>hometown of the bands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+mj-lt"/>
              <a:buAutoNum type="arabicParenR" startAt="3"/>
              <a:tabLst/>
              <a:defRPr/>
            </a:pPr>
            <a:r>
              <a:rPr lang="en-GB" sz="2400" kern="0" dirty="0" smtClean="0">
                <a:solidFill>
                  <a:srgbClr val="008000"/>
                </a:solidFill>
              </a:rPr>
              <a:t>Create a KML file to be displayed in Google Maps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78367" y="2717618"/>
            <a:ext cx="5941633" cy="2997382"/>
            <a:chOff x="1678367" y="2717618"/>
            <a:chExt cx="5941633" cy="2997382"/>
          </a:xfrm>
        </p:grpSpPr>
        <p:sp>
          <p:nvSpPr>
            <p:cNvPr id="25" name="Left Arrow 24"/>
            <p:cNvSpPr/>
            <p:nvPr/>
          </p:nvSpPr>
          <p:spPr bwMode="auto">
            <a:xfrm>
              <a:off x="5646420" y="4770120"/>
              <a:ext cx="822960" cy="822960"/>
            </a:xfrm>
            <a:prstGeom prst="leftArrow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16" name="Group 34"/>
            <p:cNvGrpSpPr/>
            <p:nvPr/>
          </p:nvGrpSpPr>
          <p:grpSpPr>
            <a:xfrm>
              <a:off x="6200081" y="3653394"/>
              <a:ext cx="1419919" cy="1219200"/>
              <a:chOff x="2819400" y="4583331"/>
              <a:chExt cx="1419919" cy="1219200"/>
            </a:xfrm>
          </p:grpSpPr>
          <p:pic>
            <p:nvPicPr>
              <p:cNvPr id="33" name="Picture 1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19400" y="4583331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3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4290" y="5341125"/>
                <a:ext cx="1045029" cy="406400"/>
              </a:xfrm>
              <a:prstGeom prst="rect">
                <a:avLst/>
              </a:prstGeom>
            </p:spPr>
          </p:pic>
        </p:grpSp>
        <p:grpSp>
          <p:nvGrpSpPr>
            <p:cNvPr id="17" name="Group 37"/>
            <p:cNvGrpSpPr/>
            <p:nvPr/>
          </p:nvGrpSpPr>
          <p:grpSpPr>
            <a:xfrm>
              <a:off x="1981200" y="2819400"/>
              <a:ext cx="1486982" cy="393700"/>
              <a:chOff x="3984171" y="1295400"/>
              <a:chExt cx="2734129" cy="723900"/>
            </a:xfrm>
          </p:grpSpPr>
          <p:pic>
            <p:nvPicPr>
              <p:cNvPr id="39" name="Picture 38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171" y="1295400"/>
                <a:ext cx="1045029" cy="406400"/>
              </a:xfrm>
              <a:prstGeom prst="rect">
                <a:avLst/>
              </a:prstGeom>
            </p:spPr>
          </p:pic>
          <p:pic>
            <p:nvPicPr>
              <p:cNvPr id="40" name="Picture 39" descr="lastfm_red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800" y="1447800"/>
                <a:ext cx="1841500" cy="571500"/>
              </a:xfrm>
              <a:prstGeom prst="rect">
                <a:avLst/>
              </a:prstGeom>
            </p:spPr>
          </p:pic>
        </p:grpSp>
        <p:grpSp>
          <p:nvGrpSpPr>
            <p:cNvPr id="20" name="Group 40"/>
            <p:cNvGrpSpPr/>
            <p:nvPr/>
          </p:nvGrpSpPr>
          <p:grpSpPr>
            <a:xfrm>
              <a:off x="1678367" y="3916487"/>
              <a:ext cx="1112278" cy="853633"/>
              <a:chOff x="4152900" y="2362200"/>
              <a:chExt cx="1832315" cy="1406237"/>
            </a:xfrm>
          </p:grpSpPr>
          <p:pic>
            <p:nvPicPr>
              <p:cNvPr id="42" name="Picture 41" descr="sw-cube-v1.svg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2900" y="2362200"/>
                <a:ext cx="1104900" cy="1104900"/>
              </a:xfrm>
              <a:prstGeom prst="rect">
                <a:avLst/>
              </a:prstGeom>
            </p:spPr>
          </p:pic>
          <p:pic>
            <p:nvPicPr>
              <p:cNvPr id="43" name="Picture 42" descr="dbpedia_logo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8532" y="2892137"/>
                <a:ext cx="1416683" cy="876300"/>
              </a:xfrm>
              <a:prstGeom prst="rect">
                <a:avLst/>
              </a:prstGeom>
            </p:spPr>
          </p:pic>
        </p:grpSp>
        <p:sp>
          <p:nvSpPr>
            <p:cNvPr id="41" name="Bent-Up Arrow 40"/>
            <p:cNvSpPr/>
            <p:nvPr/>
          </p:nvSpPr>
          <p:spPr bwMode="auto">
            <a:xfrm>
              <a:off x="2819400" y="4038600"/>
              <a:ext cx="1676400" cy="670711"/>
            </a:xfrm>
            <a:prstGeom prst="bentUpArrow">
              <a:avLst>
                <a:gd name="adj1" fmla="val 17811"/>
                <a:gd name="adj2" fmla="val 25000"/>
                <a:gd name="adj3" fmla="val 25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46968" y="3810000"/>
              <a:ext cx="1634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SPARQL XML Res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71800" y="4648200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SPARQL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48" name="Down Arrow 47"/>
            <p:cNvSpPr/>
            <p:nvPr/>
          </p:nvSpPr>
          <p:spPr bwMode="auto">
            <a:xfrm>
              <a:off x="2971800" y="3213100"/>
              <a:ext cx="309605" cy="1374098"/>
            </a:xfrm>
            <a:prstGeom prst="downArrow">
              <a:avLst>
                <a:gd name="adj1" fmla="val 43813"/>
                <a:gd name="adj2" fmla="val 50000"/>
              </a:avLst>
            </a:prstGeom>
            <a:solidFill>
              <a:srgbClr val="008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58582" y="3515379"/>
              <a:ext cx="299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?</a:t>
              </a:r>
              <a:endParaRPr lang="en-US" dirty="0"/>
            </a:p>
          </p:txBody>
        </p:sp>
        <p:sp>
          <p:nvSpPr>
            <p:cNvPr id="50" name="Bent-Up Arrow 49"/>
            <p:cNvSpPr/>
            <p:nvPr/>
          </p:nvSpPr>
          <p:spPr bwMode="auto">
            <a:xfrm flipV="1">
              <a:off x="3468182" y="3040425"/>
              <a:ext cx="1676400" cy="731369"/>
            </a:xfrm>
            <a:prstGeom prst="bentUpArrow">
              <a:avLst>
                <a:gd name="adj1" fmla="val 17811"/>
                <a:gd name="adj2" fmla="val 25000"/>
                <a:gd name="adj3" fmla="val 25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91500" y="2717618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XQuery</a:t>
              </a:r>
              <a:endParaRPr lang="en-US" dirty="0"/>
            </a:p>
          </p:txBody>
        </p:sp>
        <p:sp>
          <p:nvSpPr>
            <p:cNvPr id="53" name="Down Arrow 52"/>
            <p:cNvSpPr/>
            <p:nvPr/>
          </p:nvSpPr>
          <p:spPr bwMode="auto">
            <a:xfrm rot="16200000">
              <a:off x="5487260" y="3275741"/>
              <a:ext cx="272767" cy="1188887"/>
            </a:xfrm>
            <a:prstGeom prst="downArrow">
              <a:avLst>
                <a:gd name="adj1" fmla="val 43813"/>
                <a:gd name="adj2" fmla="val 50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18070" y="3429000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XQuery</a:t>
              </a:r>
              <a:endParaRPr lang="en-US" dirty="0"/>
            </a:p>
          </p:txBody>
        </p:sp>
        <p:sp>
          <p:nvSpPr>
            <p:cNvPr id="55" name="Down Arrow 54"/>
            <p:cNvSpPr/>
            <p:nvPr/>
          </p:nvSpPr>
          <p:spPr bwMode="auto">
            <a:xfrm rot="10800000">
              <a:off x="4724400" y="4130538"/>
              <a:ext cx="457200" cy="1150710"/>
            </a:xfrm>
            <a:prstGeom prst="downArrow">
              <a:avLst>
                <a:gd name="adj1" fmla="val 27146"/>
                <a:gd name="adj2" fmla="val 50000"/>
              </a:avLst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4741530" y="4628094"/>
              <a:ext cx="8771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8000"/>
                  </a:solidFill>
                </a:rPr>
                <a:t>XQuery</a:t>
              </a:r>
              <a:endParaRPr lang="en-US" sz="1400" dirty="0"/>
            </a:p>
          </p:txBody>
        </p:sp>
        <p:pic>
          <p:nvPicPr>
            <p:cNvPr id="57" name="Picture 56" descr="geoname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2400" y="5281249"/>
              <a:ext cx="1983771" cy="433751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2557752" y="2971800"/>
            <a:ext cx="5062248" cy="1905000"/>
            <a:chOff x="2557752" y="2971800"/>
            <a:chExt cx="5062248" cy="1905000"/>
          </a:xfrm>
        </p:grpSpPr>
        <p:grpSp>
          <p:nvGrpSpPr>
            <p:cNvPr id="31" name="Group 30"/>
            <p:cNvGrpSpPr/>
            <p:nvPr/>
          </p:nvGrpSpPr>
          <p:grpSpPr>
            <a:xfrm>
              <a:off x="6200081" y="3657600"/>
              <a:ext cx="1419919" cy="1219200"/>
              <a:chOff x="2819400" y="4583331"/>
              <a:chExt cx="1419919" cy="1219200"/>
            </a:xfrm>
          </p:grpSpPr>
          <p:pic>
            <p:nvPicPr>
              <p:cNvPr id="32" name="Picture 1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19400" y="4583331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4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4290" y="5341125"/>
                <a:ext cx="1045029" cy="406400"/>
              </a:xfrm>
              <a:prstGeom prst="rect">
                <a:avLst/>
              </a:prstGeom>
            </p:spPr>
          </p:pic>
        </p:grpSp>
        <p:sp>
          <p:nvSpPr>
            <p:cNvPr id="36" name="Cloud 35"/>
            <p:cNvSpPr/>
            <p:nvPr/>
          </p:nvSpPr>
          <p:spPr bwMode="auto">
            <a:xfrm>
              <a:off x="2557752" y="2976006"/>
              <a:ext cx="2269006" cy="1295400"/>
            </a:xfrm>
            <a:prstGeom prst="cloud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7" name="Left Arrow 36"/>
            <p:cNvSpPr/>
            <p:nvPr/>
          </p:nvSpPr>
          <p:spPr bwMode="auto">
            <a:xfrm rot="12103701">
              <a:off x="4994858" y="3423553"/>
              <a:ext cx="1211910" cy="585919"/>
            </a:xfrm>
            <a:prstGeom prst="leftArrow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237418" y="2971800"/>
              <a:ext cx="1486982" cy="393700"/>
              <a:chOff x="3984171" y="1295400"/>
              <a:chExt cx="2734129" cy="723900"/>
            </a:xfrm>
          </p:grpSpPr>
          <p:pic>
            <p:nvPicPr>
              <p:cNvPr id="45" name="Picture 44" descr="XML_ic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171" y="1295400"/>
                <a:ext cx="1045029" cy="406400"/>
              </a:xfrm>
              <a:prstGeom prst="rect">
                <a:avLst/>
              </a:prstGeom>
            </p:spPr>
          </p:pic>
          <p:pic>
            <p:nvPicPr>
              <p:cNvPr id="52" name="Picture 51" descr="lastfm_red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800" y="1447800"/>
                <a:ext cx="1841500" cy="57150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895600" y="3429000"/>
              <a:ext cx="1112278" cy="853633"/>
              <a:chOff x="4152900" y="2362200"/>
              <a:chExt cx="1832315" cy="1406237"/>
            </a:xfrm>
          </p:grpSpPr>
          <p:pic>
            <p:nvPicPr>
              <p:cNvPr id="59" name="Picture 58" descr="sw-cube-v1.svg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2900" y="2362200"/>
                <a:ext cx="1104900" cy="1104900"/>
              </a:xfrm>
              <a:prstGeom prst="rect">
                <a:avLst/>
              </a:prstGeom>
            </p:spPr>
          </p:pic>
          <p:pic>
            <p:nvPicPr>
              <p:cNvPr id="60" name="Picture 59" descr="dbpedia_logo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8532" y="2892137"/>
                <a:ext cx="1416683" cy="876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and Query Languages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F5953-2C2C-0746-A3E9-703EAA5AAFE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Oval 10"/>
          <p:cNvSpPr/>
          <p:nvPr/>
        </p:nvSpPr>
        <p:spPr bwMode="auto">
          <a:xfrm>
            <a:off x="457200" y="1947545"/>
            <a:ext cx="2395855" cy="2395855"/>
          </a:xfrm>
          <a:prstGeom prst="ellipse">
            <a:avLst/>
          </a:prstGeom>
          <a:solidFill>
            <a:srgbClr val="0080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r>
              <a:rPr lang="en-US" dirty="0" smtClean="0"/>
              <a:t>XSLT    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2514600" cy="1240398"/>
          </a:xfrm>
        </p:spPr>
        <p:txBody>
          <a:bodyPr/>
          <a:lstStyle/>
          <a:p>
            <a:r>
              <a:rPr lang="en-US" sz="1400" dirty="0" smtClean="0"/>
              <a:t>XML Transformation Language</a:t>
            </a:r>
          </a:p>
          <a:p>
            <a:r>
              <a:rPr lang="en-US" sz="1400" dirty="0" smtClean="0"/>
              <a:t>Syntax: XML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2000" y="2590800"/>
            <a:ext cx="2819400" cy="3200400"/>
            <a:chOff x="1066800" y="2667000"/>
            <a:chExt cx="2819400" cy="3200400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2667000"/>
              <a:ext cx="461665" cy="99638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-US" dirty="0" err="1" smtClean="0"/>
                <a:t>XPath</a:t>
              </a: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066800" y="4627002"/>
              <a:ext cx="2819400" cy="124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XPath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is the common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sz="1400" kern="0" dirty="0" smtClean="0">
                  <a:solidFill>
                    <a:srgbClr val="008000"/>
                  </a:solidFill>
                </a:rPr>
                <a:t>core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lang="en-US" sz="1400" kern="0" dirty="0" smtClean="0">
                  <a:solidFill>
                    <a:srgbClr val="008000"/>
                  </a:solidFill>
                </a:rPr>
                <a:t>Mostly used to select nodes from an XML doc</a:t>
              </a:r>
            </a:p>
            <a:p>
              <a:pPr marL="800100" lvl="1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57545" y="2438400"/>
            <a:ext cx="3310255" cy="3200400"/>
            <a:chOff x="5757545" y="2667000"/>
            <a:chExt cx="3310255" cy="3200400"/>
          </a:xfrm>
        </p:grpSpPr>
        <p:sp>
          <p:nvSpPr>
            <p:cNvPr id="18" name="Oval 17"/>
            <p:cNvSpPr/>
            <p:nvPr/>
          </p:nvSpPr>
          <p:spPr bwMode="auto">
            <a:xfrm>
              <a:off x="5757545" y="3471545"/>
              <a:ext cx="2395855" cy="2395855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r>
                <a:rPr lang="en-US" dirty="0" smtClean="0"/>
                <a:t>SPARQL</a:t>
              </a:r>
              <a:endParaRPr lang="en-US" dirty="0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>
              <a:off x="6400800" y="2667000"/>
              <a:ext cx="2667000" cy="124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Query Language for RDF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lang="en-US" sz="1400" kern="0" noProof="0" dirty="0" smtClean="0">
                  <a:solidFill>
                    <a:srgbClr val="008000"/>
                  </a:solidFill>
                </a:rPr>
                <a:t>Pattern based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declarative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>
            <a:off x="4566920" y="3690620"/>
            <a:ext cx="822960" cy="82296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3429000" y="1378803"/>
            <a:ext cx="5486400" cy="4488597"/>
            <a:chOff x="3810000" y="1074003"/>
            <a:chExt cx="5486400" cy="4488597"/>
          </a:xfrm>
        </p:grpSpPr>
        <p:cxnSp>
          <p:nvCxnSpPr>
            <p:cNvPr id="23" name="Straight Connector 22"/>
            <p:cNvCxnSpPr/>
            <p:nvPr/>
          </p:nvCxnSpPr>
          <p:spPr bwMode="auto">
            <a:xfrm rot="5400000">
              <a:off x="3421360" y="1531640"/>
              <a:ext cx="4419600" cy="3642320"/>
            </a:xfrm>
            <a:prstGeom prst="line">
              <a:avLst/>
            </a:prstGeom>
            <a:noFill/>
            <a:ln w="38100" cap="flat" cmpd="sng" algn="ctr">
              <a:solidFill>
                <a:srgbClr val="D226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467600" y="1074003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RDF world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57800" y="11479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XML world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581094">
            <a:off x="3270202" y="4471883"/>
            <a:ext cx="237733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SPARQL XML Result format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8621101">
            <a:off x="5066148" y="2378524"/>
            <a:ext cx="21849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RDF/XML… ambiguous 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47545" y="1828800"/>
            <a:ext cx="4758055" cy="2514600"/>
            <a:chOff x="4004945" y="1100455"/>
            <a:chExt cx="4758055" cy="2514600"/>
          </a:xfrm>
        </p:grpSpPr>
        <p:sp>
          <p:nvSpPr>
            <p:cNvPr id="12" name="Oval 11"/>
            <p:cNvSpPr/>
            <p:nvPr/>
          </p:nvSpPr>
          <p:spPr bwMode="auto">
            <a:xfrm>
              <a:off x="4004945" y="1219200"/>
              <a:ext cx="2395855" cy="2395855"/>
            </a:xfrm>
            <a:prstGeom prst="ellipse">
              <a:avLst/>
            </a:prstGeom>
            <a:solidFill>
              <a:srgbClr val="FF6600">
                <a:alpha val="4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/>
            <a:p>
              <a:r>
                <a:rPr lang="en-US" dirty="0" smtClean="0"/>
                <a:t>      XQuery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6248400" y="1100455"/>
              <a:ext cx="2514600" cy="1240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XML Query Language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-107" charset="2"/>
                <a:buChar char="n"/>
                <a:tabLst/>
                <a:defRPr/>
              </a:pPr>
              <a:r>
                <a:rPr lang="en-US" sz="1400" kern="0" dirty="0" smtClean="0">
                  <a:solidFill>
                    <a:srgbClr val="008000"/>
                  </a:solidFill>
                </a:rPr>
                <a:t>non-XML syntax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DERI Template 14-05-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23723</TotalTime>
  <Words>3996</Words>
  <Application>Microsoft Macintosh PowerPoint</Application>
  <PresentationFormat>On-screen Show (4:3)</PresentationFormat>
  <Paragraphs>556</Paragraphs>
  <Slides>45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DERI Template 14-05-09</vt:lpstr>
      <vt:lpstr>Transforming between  RDF and XML with XSPARQL</vt:lpstr>
      <vt:lpstr>XSPARQL: Close the gap in the Web of Data</vt:lpstr>
      <vt:lpstr>W3C Member Submission</vt:lpstr>
      <vt:lpstr>This talk</vt:lpstr>
      <vt:lpstr>A Sample Scenario…</vt:lpstr>
      <vt:lpstr>Example: Favourite artists location</vt:lpstr>
      <vt:lpstr>Example: Favourite artists location</vt:lpstr>
      <vt:lpstr>Example: Favourite artists location</vt:lpstr>
      <vt:lpstr>Transformation and Query Languages</vt:lpstr>
      <vt:lpstr>Slide 10</vt:lpstr>
      <vt:lpstr>Background: XML &amp; XPath</vt:lpstr>
      <vt:lpstr>Background: XQuery overview</vt:lpstr>
      <vt:lpstr>Background: DBPedia RDF</vt:lpstr>
      <vt:lpstr>Background: SPARQL</vt:lpstr>
      <vt:lpstr>Slide 15</vt:lpstr>
      <vt:lpstr>XSPARQL</vt:lpstr>
      <vt:lpstr>XSPARQL: Syntax overview (I)</vt:lpstr>
      <vt:lpstr>XSPARQL Syntax overview (II)</vt:lpstr>
      <vt:lpstr>Use case</vt:lpstr>
      <vt:lpstr>XSPARQL: Convert XML to RDF</vt:lpstr>
      <vt:lpstr>Use case</vt:lpstr>
      <vt:lpstr>XSPARQL: Integrate RDF sources</vt:lpstr>
      <vt:lpstr>XSPARQL: Integrate RDF sources</vt:lpstr>
      <vt:lpstr>Use case</vt:lpstr>
      <vt:lpstr>Output: KML XML format</vt:lpstr>
      <vt:lpstr>XSPARQL: Putting it all together</vt:lpstr>
      <vt:lpstr>XSPARQL: Demo</vt:lpstr>
      <vt:lpstr>Slide 28</vt:lpstr>
      <vt:lpstr>XSPARQL: Convert FOAF to KML</vt:lpstr>
      <vt:lpstr>XSPARQL: Convert FOAF to KML </vt:lpstr>
      <vt:lpstr>XSPARQL: Convert FOAF to KML Different location representation in different foaf files…</vt:lpstr>
      <vt:lpstr>XSPARQL: Convert FOAF to KML you can cater for different representations in one query…</vt:lpstr>
      <vt:lpstr>Obtaining locations in RDF</vt:lpstr>
      <vt:lpstr>Ontology Documentation in HTML</vt:lpstr>
      <vt:lpstr>Slide 35</vt:lpstr>
      <vt:lpstr>Extending SPARQL1.0: Computing values</vt:lpstr>
      <vt:lpstr>Federated Queries in SPARQL1.1</vt:lpstr>
      <vt:lpstr>Federated Queries in SPARQL1.1</vt:lpstr>
      <vt:lpstr>Federated Queries</vt:lpstr>
      <vt:lpstr>Slide 40</vt:lpstr>
      <vt:lpstr>Next Steps: Relational databases</vt:lpstr>
      <vt:lpstr>New features &amp; Next Steps</vt:lpstr>
      <vt:lpstr>Conclusions</vt:lpstr>
      <vt:lpstr>Slide 44</vt:lpstr>
      <vt:lpstr>Implementation</vt:lpstr>
    </vt:vector>
  </TitlesOfParts>
  <Company>DERI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Enterprise 2.0  Enabling Semantic Web technologies  in Enterprise 2.0 environment</dc:title>
  <dc:creator>Alexandre Passant</dc:creator>
  <cp:lastModifiedBy>Axel Polleres</cp:lastModifiedBy>
  <cp:revision>448</cp:revision>
  <dcterms:created xsi:type="dcterms:W3CDTF">2011-06-09T18:52:29Z</dcterms:created>
  <dcterms:modified xsi:type="dcterms:W3CDTF">2011-06-09T18:54:38Z</dcterms:modified>
</cp:coreProperties>
</file>